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2" r:id="rId3"/>
    <p:sldId id="270" r:id="rId4"/>
    <p:sldId id="260" r:id="rId5"/>
    <p:sldId id="267" r:id="rId6"/>
    <p:sldId id="268" r:id="rId7"/>
    <p:sldId id="258" r:id="rId8"/>
    <p:sldId id="261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7"/>
    <p:restoredTop sz="94593"/>
  </p:normalViewPr>
  <p:slideViewPr>
    <p:cSldViewPr>
      <p:cViewPr varScale="1">
        <p:scale>
          <a:sx n="108" d="100"/>
          <a:sy n="108" d="100"/>
        </p:scale>
        <p:origin x="147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7596-116B-3B4C-807B-00C8E5F4C521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5B413-5431-9F41-8705-35ADD74765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45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5B413-5431-9F41-8705-35ADD74765D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10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5B413-5431-9F41-8705-35ADD74765D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5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69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89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42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18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77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8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12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1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93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51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6449-B4C2-473E-A8C0-342BB70111A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3B33-727C-4607-A165-D6EA06D61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4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4BB8CD3-FE20-6449-A39F-B006A6355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" y="-99392"/>
            <a:ext cx="9144000" cy="472514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429F0F4-37BD-524B-B11C-9DD5D37FD0E0}"/>
              </a:ext>
            </a:extLst>
          </p:cNvPr>
          <p:cNvSpPr txBox="1"/>
          <p:nvPr/>
        </p:nvSpPr>
        <p:spPr>
          <a:xfrm>
            <a:off x="899592" y="3617539"/>
            <a:ext cx="7272808" cy="914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4005064"/>
            <a:ext cx="6552728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solidFill>
                  <a:srgbClr val="9DC667"/>
                </a:solidFill>
              </a:rPr>
              <a:t>en biedt uw bedrijf voordelen!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82448"/>
            <a:ext cx="8229600" cy="73093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Opleiden is goud waard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FB6AFA-CA42-5040-A828-FCF9BFFAF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23354"/>
            <a:ext cx="8229600" cy="13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554D190-A441-C946-B6A1-D8D7EB882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086" y="-99392"/>
            <a:ext cx="10760124" cy="717341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1520" y="2016521"/>
            <a:ext cx="532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Informatie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Gastlessen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Meeloopdagen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Stages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Werkgever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Partner MBO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Leerling begeleiding / Coach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Extra praktijkscholing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2060"/>
                </a:solidFill>
              </a:rPr>
              <a:t>Behoefte bedrijven</a:t>
            </a:r>
          </a:p>
          <a:p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095B2D6-7198-7B44-A1AE-BC14F1EC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814"/>
            <a:ext cx="7020272" cy="11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4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87EFEC2-E134-7F4C-9EBC-018AC54D3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" y="5517232"/>
            <a:ext cx="8939336" cy="1143000"/>
          </a:xfrm>
        </p:spPr>
        <p:txBody>
          <a:bodyPr>
            <a:noAutofit/>
          </a:bodyPr>
          <a:lstStyle/>
          <a:p>
            <a:r>
              <a:rPr lang="nl-NL" sz="6000" b="1" dirty="0">
                <a:solidFill>
                  <a:srgbClr val="9DC667"/>
                </a:solidFill>
              </a:rPr>
              <a:t>Opleiden doe je met elkaar</a:t>
            </a:r>
          </a:p>
        </p:txBody>
      </p:sp>
    </p:spTree>
    <p:extLst>
      <p:ext uri="{BB962C8B-B14F-4D97-AF65-F5344CB8AC3E}">
        <p14:creationId xmlns:p14="http://schemas.microsoft.com/office/powerpoint/2010/main" val="139580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150560" cy="70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2F9228-2759-734F-A274-5F1799847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17232"/>
            <a:ext cx="7020272" cy="11700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002060"/>
                </a:solidFill>
              </a:rPr>
              <a:t>en voor elkaar!</a:t>
            </a:r>
          </a:p>
        </p:txBody>
      </p:sp>
    </p:spTree>
    <p:extLst>
      <p:ext uri="{BB962C8B-B14F-4D97-AF65-F5344CB8AC3E}">
        <p14:creationId xmlns:p14="http://schemas.microsoft.com/office/powerpoint/2010/main" val="395351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271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9DC667"/>
                </a:solidFill>
              </a:rPr>
              <a:t>Nieuwe instroom</a:t>
            </a:r>
            <a:endParaRPr lang="nl-NL" sz="6000" dirty="0">
              <a:solidFill>
                <a:srgbClr val="9DC667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Periode 2018-2022</a:t>
            </a:r>
          </a:p>
          <a:p>
            <a:r>
              <a:rPr lang="nl-NL" dirty="0">
                <a:solidFill>
                  <a:srgbClr val="002060"/>
                </a:solidFill>
              </a:rPr>
              <a:t>6.500 nieuwe arbeidskrachten</a:t>
            </a:r>
          </a:p>
          <a:p>
            <a:r>
              <a:rPr lang="nl-NL" dirty="0">
                <a:solidFill>
                  <a:srgbClr val="002060"/>
                </a:solidFill>
              </a:rPr>
              <a:t>Vervanging en uitbreiding</a:t>
            </a:r>
          </a:p>
          <a:p>
            <a:r>
              <a:rPr lang="nl-NL" dirty="0">
                <a:solidFill>
                  <a:srgbClr val="002060"/>
                </a:solidFill>
              </a:rPr>
              <a:t>50% reguliere opleiding</a:t>
            </a:r>
          </a:p>
          <a:p>
            <a:r>
              <a:rPr lang="nl-NL" dirty="0">
                <a:solidFill>
                  <a:srgbClr val="002060"/>
                </a:solidFill>
              </a:rPr>
              <a:t>25% </a:t>
            </a:r>
            <a:r>
              <a:rPr lang="nl-NL" dirty="0" err="1">
                <a:solidFill>
                  <a:srgbClr val="002060"/>
                </a:solidFill>
              </a:rPr>
              <a:t>zij-instroom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25% arbeidsmigranten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6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43D4348-AF1C-E948-A4BE-A93CDB4EF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9471" y="1444786"/>
            <a:ext cx="18095598" cy="541321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1F7FF0B-5D8C-494D-8D19-A84D97DE44CE}"/>
              </a:ext>
            </a:extLst>
          </p:cNvPr>
          <p:cNvSpPr txBox="1">
            <a:spLocks/>
          </p:cNvSpPr>
          <p:nvPr/>
        </p:nvSpPr>
        <p:spPr>
          <a:xfrm>
            <a:off x="752005" y="3169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solidFill>
                  <a:srgbClr val="9DC667"/>
                </a:solidFill>
              </a:rPr>
              <a:t>Kent u de Generatie </a:t>
            </a:r>
            <a:r>
              <a:rPr lang="nl-NL" sz="6000" b="1" dirty="0" err="1">
                <a:solidFill>
                  <a:srgbClr val="9DC667"/>
                </a:solidFill>
              </a:rPr>
              <a:t>Z</a:t>
            </a:r>
            <a:r>
              <a:rPr lang="nl-NL" sz="6000" b="1" dirty="0">
                <a:solidFill>
                  <a:srgbClr val="9DC667"/>
                </a:solidFill>
              </a:rPr>
              <a:t>?</a:t>
            </a:r>
            <a:endParaRPr lang="nl-NL" sz="6000" dirty="0">
              <a:solidFill>
                <a:srgbClr val="9DC667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2016DB-975A-304A-B767-C53993AF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395094"/>
            <a:ext cx="7372646" cy="20362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B89CE1F-AE8E-F247-BBAD-C833A26355A2}"/>
              </a:ext>
            </a:extLst>
          </p:cNvPr>
          <p:cNvSpPr txBox="1"/>
          <p:nvPr/>
        </p:nvSpPr>
        <p:spPr>
          <a:xfrm>
            <a:off x="2627784" y="517966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”</a:t>
            </a:r>
            <a:r>
              <a:rPr lang="nl-NL" sz="6000" dirty="0" err="1">
                <a:solidFill>
                  <a:schemeClr val="bg1"/>
                </a:solidFill>
              </a:rPr>
              <a:t>Screenagers</a:t>
            </a:r>
            <a:r>
              <a:rPr lang="nl-NL" sz="60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9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9DC667"/>
                </a:solidFill>
              </a:rPr>
              <a:t>Generatie</a:t>
            </a:r>
            <a:r>
              <a:rPr lang="nl-NL" sz="6000" b="1" dirty="0">
                <a:solidFill>
                  <a:srgbClr val="FF0000"/>
                </a:solidFill>
              </a:rPr>
              <a:t> </a:t>
            </a:r>
            <a:r>
              <a:rPr lang="nl-NL" sz="6000" b="1" dirty="0">
                <a:solidFill>
                  <a:srgbClr val="9DC667"/>
                </a:solidFill>
              </a:rPr>
              <a:t>Z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15616" y="134076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Geboren vanaf 2000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Optimistisch, pragmatisch (nut van iets inzien), autonoom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Liever kleine stapjes, dan een grote sprong (gamers; level voor level)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Sociale netwerken zijn leidend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Kennen geen hiërarchie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Wifi is een levensbehoefte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Kennen geen online en offline -&gt; digitale generatie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Loyaal aan mensen (netwerken, projecten), niet aan organisaties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Bewegen tussen organisaties en hebben meerdere banen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Kwaliteit van leven is belangrijk / balans tussen werk en privé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02060"/>
                </a:solidFill>
              </a:rPr>
              <a:t>Vinden ervaringen belangrijker dan materialisme</a:t>
            </a:r>
          </a:p>
          <a:p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6FA59B-1249-0C48-A98B-C30CEE24B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48" y="4552569"/>
            <a:ext cx="4873904" cy="20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675456"/>
            <a:ext cx="9252520" cy="85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>
            <a:normAutofit/>
          </a:bodyPr>
          <a:lstStyle/>
          <a:p>
            <a:r>
              <a:rPr lang="nl-NL" sz="6000" b="1" dirty="0">
                <a:solidFill>
                  <a:schemeClr val="bg1"/>
                </a:solidFill>
              </a:rPr>
              <a:t>Praktisch of Theoretisch</a:t>
            </a:r>
          </a:p>
        </p:txBody>
      </p:sp>
    </p:spTree>
    <p:extLst>
      <p:ext uri="{BB962C8B-B14F-4D97-AF65-F5344CB8AC3E}">
        <p14:creationId xmlns:p14="http://schemas.microsoft.com/office/powerpoint/2010/main" val="279011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5724"/>
            <a:ext cx="6624736" cy="50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60648"/>
            <a:ext cx="50180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7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93298"/>
            <a:ext cx="1800200" cy="368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20" y="2648136"/>
            <a:ext cx="1408678" cy="19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37" y="980728"/>
            <a:ext cx="2877100" cy="7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7533"/>
            <a:ext cx="1319783" cy="14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7853"/>
            <a:ext cx="2088232" cy="110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45332"/>
            <a:ext cx="2256846" cy="123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15" y="2420888"/>
            <a:ext cx="179863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1"/>
            <a:ext cx="5015465" cy="82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0180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165AEE-4F46-4C43-B0E7-3AE10A76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33339"/>
            <a:ext cx="4252030" cy="51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97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151</Words>
  <Application>Microsoft Office PowerPoint</Application>
  <PresentationFormat>Diavoorstelling (4:3)</PresentationFormat>
  <Paragraphs>37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Kantoorthema</vt:lpstr>
      <vt:lpstr>Opleiden is goud waard</vt:lpstr>
      <vt:lpstr>Nieuwe instroom</vt:lpstr>
      <vt:lpstr>PowerPoint-presentatie</vt:lpstr>
      <vt:lpstr>Generatie Z</vt:lpstr>
      <vt:lpstr>Praktisch of Theoretisch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Opleiden doe je met elkaar</vt:lpstr>
      <vt:lpstr>en voor elkaar!</vt:lpstr>
    </vt:vector>
  </TitlesOfParts>
  <Company>HBBZ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Toine Visker</dc:creator>
  <cp:lastModifiedBy>Toine Visker</cp:lastModifiedBy>
  <cp:revision>14</cp:revision>
  <dcterms:created xsi:type="dcterms:W3CDTF">2019-03-25T10:33:48Z</dcterms:created>
  <dcterms:modified xsi:type="dcterms:W3CDTF">2019-04-03T12:32:26Z</dcterms:modified>
</cp:coreProperties>
</file>