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4"/>
  </p:handoutMasterIdLst>
  <p:sldIdLst>
    <p:sldId id="320" r:id="rId2"/>
    <p:sldId id="286" r:id="rId3"/>
    <p:sldId id="258" r:id="rId4"/>
    <p:sldId id="322" r:id="rId5"/>
    <p:sldId id="323" r:id="rId6"/>
    <p:sldId id="325" r:id="rId7"/>
    <p:sldId id="326" r:id="rId8"/>
    <p:sldId id="324" r:id="rId9"/>
    <p:sldId id="257" r:id="rId10"/>
    <p:sldId id="259" r:id="rId11"/>
    <p:sldId id="260" r:id="rId12"/>
    <p:sldId id="278" r:id="rId13"/>
    <p:sldId id="279" r:id="rId14"/>
    <p:sldId id="281" r:id="rId15"/>
    <p:sldId id="282" r:id="rId16"/>
    <p:sldId id="321" r:id="rId17"/>
    <p:sldId id="283" r:id="rId18"/>
    <p:sldId id="284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7" r:id="rId30"/>
    <p:sldId id="299" r:id="rId31"/>
    <p:sldId id="262" r:id="rId32"/>
    <p:sldId id="327" r:id="rId33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40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785E2-3165-E645-A42F-DDABBE0410B7}" type="datetimeFigureOut">
              <a:rPr lang="nl-NL" smtClean="0"/>
              <a:t>26-3-2019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7DD8B-579B-7142-85AA-980EB36603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987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 MIJtech opmaak voorblad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5163750"/>
          </a:xfrm>
          <a:prstGeom prst="rect">
            <a:avLst/>
          </a:prstGeom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569-3C50-114E-8445-DF0D702DB46C}" type="datetimeFigureOut">
              <a:rPr lang="nl-NL" smtClean="0"/>
              <a:t>26-3-2019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47B-70BB-4243-94C1-E7205F26D6C0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1917116"/>
            <a:ext cx="8229600" cy="857250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57735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569-3C50-114E-8445-DF0D702DB46C}" type="datetimeFigureOut">
              <a:rPr lang="nl-NL" smtClean="0"/>
              <a:t>26-3-2019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47B-70BB-4243-94C1-E7205F26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25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569-3C50-114E-8445-DF0D702DB46C}" type="datetimeFigureOut">
              <a:rPr lang="nl-NL" smtClean="0"/>
              <a:t>26-3-2019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47B-70BB-4243-94C1-E7205F26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41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569-3C50-114E-8445-DF0D702DB46C}" type="datetimeFigureOut">
              <a:rPr lang="nl-NL" smtClean="0"/>
              <a:t>26-3-2019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47B-70BB-4243-94C1-E7205F26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20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569-3C50-114E-8445-DF0D702DB46C}" type="datetimeFigureOut">
              <a:rPr lang="nl-NL" smtClean="0"/>
              <a:t>26-3-2019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47B-70BB-4243-94C1-E7205F26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569-3C50-114E-8445-DF0D702DB46C}" type="datetimeFigureOut">
              <a:rPr lang="nl-NL" smtClean="0"/>
              <a:t>26-3-2019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47B-70BB-4243-94C1-E7205F26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13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569-3C50-114E-8445-DF0D702DB46C}" type="datetimeFigureOut">
              <a:rPr lang="nl-NL" smtClean="0"/>
              <a:t>26-3-2019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47B-70BB-4243-94C1-E7205F26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3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569-3C50-114E-8445-DF0D702DB46C}" type="datetimeFigureOut">
              <a:rPr lang="nl-NL" smtClean="0"/>
              <a:t>26-3-2019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47B-70BB-4243-94C1-E7205F26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75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569-3C50-114E-8445-DF0D702DB46C}" type="datetimeFigureOut">
              <a:rPr lang="nl-NL" smtClean="0"/>
              <a:t>26-3-2019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47B-70BB-4243-94C1-E7205F26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17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569-3C50-114E-8445-DF0D702DB46C}" type="datetimeFigureOut">
              <a:rPr lang="nl-NL" smtClean="0"/>
              <a:t>26-3-2019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47B-70BB-4243-94C1-E7205F26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57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569-3C50-114E-8445-DF0D702DB46C}" type="datetimeFigureOut">
              <a:rPr lang="nl-NL" smtClean="0"/>
              <a:t>26-3-2019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47B-70BB-4243-94C1-E7205F26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48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owerpoint MIJtech opmaak vervolgblad.pdf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51637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0569-3C50-114E-8445-DF0D702DB46C}" type="datetimeFigureOut">
              <a:rPr lang="nl-NL" smtClean="0"/>
              <a:t>26-3-2019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7947B-70BB-4243-94C1-E7205F26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73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AfbouwVakdag 2019">
            <a:extLst>
              <a:ext uri="{FF2B5EF4-FFF2-40B4-BE49-F238E27FC236}">
                <a16:creationId xmlns:a16="http://schemas.microsoft.com/office/drawing/2014/main" id="{CA9EB731-1431-4040-99FA-DFB6A938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543" y="57897"/>
            <a:ext cx="16414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5" descr="shutterstock_63460594.jpg">
            <a:extLst>
              <a:ext uri="{FF2B5EF4-FFF2-40B4-BE49-F238E27FC236}">
                <a16:creationId xmlns:a16="http://schemas.microsoft.com/office/drawing/2014/main" id="{6384E74A-84F9-4A3B-B7E4-9FEB5C2242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55" y="867707"/>
            <a:ext cx="5664575" cy="377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F55E7825-AA25-4798-9FED-8F887BDA3B09}"/>
              </a:ext>
            </a:extLst>
          </p:cNvPr>
          <p:cNvGrpSpPr/>
          <p:nvPr/>
        </p:nvGrpSpPr>
        <p:grpSpPr>
          <a:xfrm>
            <a:off x="3243543" y="1417169"/>
            <a:ext cx="7245837" cy="2955269"/>
            <a:chOff x="-1035423" y="2579103"/>
            <a:chExt cx="7416800" cy="2955269"/>
          </a:xfrm>
        </p:grpSpPr>
        <p:sp>
          <p:nvSpPr>
            <p:cNvPr id="15" name="Rechthoek 2">
              <a:extLst>
                <a:ext uri="{FF2B5EF4-FFF2-40B4-BE49-F238E27FC236}">
                  <a16:creationId xmlns:a16="http://schemas.microsoft.com/office/drawing/2014/main" id="{5D92CC99-7B32-4D19-8195-B893105A0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35423" y="2976000"/>
              <a:ext cx="5748819" cy="2558372"/>
            </a:xfrm>
            <a:prstGeom prst="rect">
              <a:avLst/>
            </a:prstGeom>
            <a:solidFill>
              <a:srgbClr val="F9E82D">
                <a:alpha val="76000"/>
              </a:srgbClr>
            </a:soli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 eaLnBrk="1" hangingPunct="1">
                <a:defRPr/>
              </a:pPr>
              <a:endParaRPr lang="nl-NL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hthoek 5">
              <a:extLst>
                <a:ext uri="{FF2B5EF4-FFF2-40B4-BE49-F238E27FC236}">
                  <a16:creationId xmlns:a16="http://schemas.microsoft.com/office/drawing/2014/main" id="{7151C8FA-1C28-4855-8E98-586755BA7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35423" y="2579103"/>
              <a:ext cx="7416800" cy="26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nl-NL" altLang="nl-NL" sz="2400" b="1" dirty="0">
                  <a:cs typeface="Arial" charset="0"/>
                </a:rPr>
                <a:t>René Mijling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nl-NL" altLang="nl-NL" sz="2400" dirty="0">
                  <a:cs typeface="Arial" charset="0"/>
                </a:rPr>
                <a:t> </a:t>
              </a:r>
            </a:p>
            <a:p>
              <a:pPr marL="342900" indent="-342900">
                <a:spcBef>
                  <a:spcPct val="0"/>
                </a:spcBef>
                <a:defRPr/>
              </a:pPr>
              <a:r>
                <a:rPr lang="nl-NL" altLang="nl-NL" sz="2400" dirty="0">
                  <a:cs typeface="Arial" charset="0"/>
                </a:rPr>
                <a:t>MIJtech kunststof vloeradvies - 2004</a:t>
              </a:r>
            </a:p>
            <a:p>
              <a:pPr marL="342900" indent="-342900">
                <a:spcBef>
                  <a:spcPct val="0"/>
                </a:spcBef>
                <a:defRPr/>
              </a:pPr>
              <a:r>
                <a:rPr lang="nl-NL" altLang="nl-NL" sz="2400" dirty="0">
                  <a:cs typeface="Arial" charset="0"/>
                </a:rPr>
                <a:t>Lid van de Normcommissie NEC 101  </a:t>
              </a: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nl-NL" altLang="nl-NL" sz="2400" dirty="0">
                  <a:cs typeface="Arial" charset="0"/>
                </a:rPr>
                <a:t>    (Elektrostatica ESD-ATEX)</a:t>
              </a:r>
            </a:p>
            <a:p>
              <a:pPr marL="342900" indent="-342900">
                <a:spcBef>
                  <a:spcPct val="0"/>
                </a:spcBef>
                <a:defRPr/>
              </a:pPr>
              <a:r>
                <a:rPr lang="nl-NL" altLang="nl-NL" sz="2400" dirty="0">
                  <a:cs typeface="Arial" charset="0"/>
                </a:rPr>
                <a:t>Lid van de EMC-ESD vereniging</a:t>
              </a:r>
            </a:p>
            <a:p>
              <a:pPr marL="342900" indent="-342900">
                <a:spcBef>
                  <a:spcPct val="0"/>
                </a:spcBef>
                <a:defRPr/>
              </a:pPr>
              <a:r>
                <a:rPr lang="nl-NL" altLang="nl-NL" sz="2400" dirty="0">
                  <a:cs typeface="Arial" charset="0"/>
                </a:rPr>
                <a:t>Gastdocent van Savantis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04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">
            <a:extLst>
              <a:ext uri="{FF2B5EF4-FFF2-40B4-BE49-F238E27FC236}">
                <a16:creationId xmlns:a16="http://schemas.microsoft.com/office/drawing/2014/main" id="{003D141F-EBA8-4CD8-820D-A3F4E514C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840077"/>
            <a:ext cx="7129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ATEX: voorkomen van explosies</a:t>
            </a:r>
          </a:p>
        </p:txBody>
      </p:sp>
      <p:sp>
        <p:nvSpPr>
          <p:cNvPr id="5" name="Rechthoek 2">
            <a:extLst>
              <a:ext uri="{FF2B5EF4-FFF2-40B4-BE49-F238E27FC236}">
                <a16:creationId xmlns:a16="http://schemas.microsoft.com/office/drawing/2014/main" id="{87B16A54-7E3B-4B06-A7FC-9C9C85A0A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1776702"/>
            <a:ext cx="482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b="1" dirty="0" err="1">
                <a:cs typeface="Arial" panose="020B0604020202020204" pitchFamily="34" charset="0"/>
              </a:rPr>
              <a:t>ATmosphère</a:t>
            </a:r>
            <a:r>
              <a:rPr lang="nl-NL" altLang="nl-NL" dirty="0">
                <a:cs typeface="Arial" panose="020B0604020202020204" pitchFamily="34" charset="0"/>
              </a:rPr>
              <a:t> </a:t>
            </a:r>
            <a:r>
              <a:rPr lang="nl-NL" altLang="nl-NL" b="1" dirty="0" err="1">
                <a:cs typeface="Arial" panose="020B0604020202020204" pitchFamily="34" charset="0"/>
              </a:rPr>
              <a:t>Explosible</a:t>
            </a:r>
            <a:r>
              <a:rPr lang="nl-NL" altLang="nl-NL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5112ACB-AC55-4E3F-A3D8-F859516A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2766724"/>
            <a:ext cx="8307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Het komt bijna nooit voor?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A8BE793-B679-45DC-87F0-D3E3C7F0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" y="3357490"/>
            <a:ext cx="8307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Verzekering?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641ED3A-7760-43F4-BF0A-B5838706C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1" y="4046465"/>
            <a:ext cx="8307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Wie is verantwoordelijk?</a:t>
            </a:r>
          </a:p>
        </p:txBody>
      </p:sp>
    </p:spTree>
    <p:extLst>
      <p:ext uri="{BB962C8B-B14F-4D97-AF65-F5344CB8AC3E}">
        <p14:creationId xmlns:p14="http://schemas.microsoft.com/office/powerpoint/2010/main" val="48393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BD65A-DE76-43E2-9DD1-D88741AF3D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91" y="800901"/>
            <a:ext cx="5777345" cy="3825492"/>
          </a:xfrm>
          <a:prstGeom prst="rect">
            <a:avLst/>
          </a:prstGeom>
        </p:spPr>
      </p:pic>
      <p:sp>
        <p:nvSpPr>
          <p:cNvPr id="5" name="Tekstvak 1">
            <a:extLst>
              <a:ext uri="{FF2B5EF4-FFF2-40B4-BE49-F238E27FC236}">
                <a16:creationId xmlns:a16="http://schemas.microsoft.com/office/drawing/2014/main" id="{52BBF338-970D-4518-89B3-8657D669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617" y="3138344"/>
            <a:ext cx="42947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800" dirty="0">
                <a:solidFill>
                  <a:srgbClr val="FFFF00"/>
                </a:solidFill>
              </a:rPr>
              <a:t>Het komt bijna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4800" b="1" dirty="0">
                <a:solidFill>
                  <a:srgbClr val="FFFF00"/>
                </a:solidFill>
              </a:rPr>
              <a:t>n</a:t>
            </a:r>
            <a:r>
              <a:rPr lang="nl-NL" altLang="nl-NL" sz="4800" dirty="0">
                <a:solidFill>
                  <a:srgbClr val="FFFF00"/>
                </a:solidFill>
              </a:rPr>
              <a:t>ooit voor</a:t>
            </a:r>
          </a:p>
        </p:txBody>
      </p:sp>
    </p:spTree>
    <p:extLst>
      <p:ext uri="{BB962C8B-B14F-4D97-AF65-F5344CB8AC3E}">
        <p14:creationId xmlns:p14="http://schemas.microsoft.com/office/powerpoint/2010/main" val="353806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F495024-277A-4E8F-BE78-B99E03E156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96" y="803563"/>
            <a:ext cx="5832504" cy="3884966"/>
          </a:xfrm>
          <a:prstGeom prst="rect">
            <a:avLst/>
          </a:prstGeom>
        </p:spPr>
      </p:pic>
      <p:sp>
        <p:nvSpPr>
          <p:cNvPr id="3" name="Tekstvak 6">
            <a:extLst>
              <a:ext uri="{FF2B5EF4-FFF2-40B4-BE49-F238E27FC236}">
                <a16:creationId xmlns:a16="http://schemas.microsoft.com/office/drawing/2014/main" id="{40A8952B-D96D-472D-BF84-A3BE638D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363" y="3118869"/>
            <a:ext cx="42947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800" dirty="0">
                <a:solidFill>
                  <a:srgbClr val="FFFF00"/>
                </a:solidFill>
              </a:rPr>
              <a:t>Het komt bijna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4800" dirty="0">
                <a:solidFill>
                  <a:srgbClr val="FFFF00"/>
                </a:solidFill>
              </a:rPr>
              <a:t>nooit voor</a:t>
            </a:r>
          </a:p>
        </p:txBody>
      </p:sp>
    </p:spTree>
    <p:extLst>
      <p:ext uri="{BB962C8B-B14F-4D97-AF65-F5344CB8AC3E}">
        <p14:creationId xmlns:p14="http://schemas.microsoft.com/office/powerpoint/2010/main" val="329255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0686388-FD53-406F-811E-9D33E1AF3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838" y="2539603"/>
            <a:ext cx="2241064" cy="19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F21AC77-45DE-4C2C-92CF-1192C5BF4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04" y="861220"/>
            <a:ext cx="3294062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7553ED2-F3AF-49D3-A03A-F96FD7814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04" y="2539603"/>
            <a:ext cx="3322638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EA6AD05-1E26-4A4C-B4C3-F1B1737A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838" y="861220"/>
            <a:ext cx="335438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18">
            <a:extLst>
              <a:ext uri="{FF2B5EF4-FFF2-40B4-BE49-F238E27FC236}">
                <a16:creationId xmlns:a16="http://schemas.microsoft.com/office/drawing/2014/main" id="{3B79525D-8A55-422C-AD51-ABD220475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" y="4093730"/>
            <a:ext cx="7002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800" dirty="0">
                <a:solidFill>
                  <a:srgbClr val="FF0000"/>
                </a:solidFill>
              </a:rPr>
              <a:t>Het komt bijna nooit voor</a:t>
            </a:r>
          </a:p>
        </p:txBody>
      </p:sp>
    </p:spTree>
    <p:extLst>
      <p:ext uri="{BB962C8B-B14F-4D97-AF65-F5344CB8AC3E}">
        <p14:creationId xmlns:p14="http://schemas.microsoft.com/office/powerpoint/2010/main" val="3059722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8F6A10A-B5E1-48C6-AB0A-B8AEDB647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40" y="3441700"/>
            <a:ext cx="538162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985EA00A-2971-499D-92B6-D8C0DAC4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559" y="800100"/>
            <a:ext cx="2668588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57392331-B19A-4210-A2E9-3B9996C65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28" y="2120900"/>
            <a:ext cx="5380037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18">
            <a:extLst>
              <a:ext uri="{FF2B5EF4-FFF2-40B4-BE49-F238E27FC236}">
                <a16:creationId xmlns:a16="http://schemas.microsoft.com/office/drawing/2014/main" id="{E3D50E86-8BFA-46B0-B7C7-78E9450C9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50" y="607407"/>
            <a:ext cx="42947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800" dirty="0">
                <a:solidFill>
                  <a:srgbClr val="FF0000"/>
                </a:solidFill>
              </a:rPr>
              <a:t>Het komt bijna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4800" dirty="0">
                <a:solidFill>
                  <a:srgbClr val="FF0000"/>
                </a:solidFill>
              </a:rPr>
              <a:t>nooit voor</a:t>
            </a:r>
          </a:p>
        </p:txBody>
      </p:sp>
    </p:spTree>
    <p:extLst>
      <p:ext uri="{BB962C8B-B14F-4D97-AF65-F5344CB8AC3E}">
        <p14:creationId xmlns:p14="http://schemas.microsoft.com/office/powerpoint/2010/main" val="88112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C41F9AA-0DBC-4B2D-9DD9-6B52BCAA4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09" y="886689"/>
            <a:ext cx="7997266" cy="3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139125AC-B787-465B-92B6-BF8F298F4408}"/>
              </a:ext>
            </a:extLst>
          </p:cNvPr>
          <p:cNvSpPr/>
          <p:nvPr/>
        </p:nvSpPr>
        <p:spPr>
          <a:xfrm>
            <a:off x="2803357" y="2237874"/>
            <a:ext cx="3164305" cy="33387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03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">
            <a:extLst>
              <a:ext uri="{FF2B5EF4-FFF2-40B4-BE49-F238E27FC236}">
                <a16:creationId xmlns:a16="http://schemas.microsoft.com/office/drawing/2014/main" id="{003D141F-EBA8-4CD8-820D-A3F4E514C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840077"/>
            <a:ext cx="7129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ATEX: voorkomen van explosies</a:t>
            </a:r>
          </a:p>
        </p:txBody>
      </p:sp>
      <p:sp>
        <p:nvSpPr>
          <p:cNvPr id="5" name="Rechthoek 2">
            <a:extLst>
              <a:ext uri="{FF2B5EF4-FFF2-40B4-BE49-F238E27FC236}">
                <a16:creationId xmlns:a16="http://schemas.microsoft.com/office/drawing/2014/main" id="{87B16A54-7E3B-4B06-A7FC-9C9C85A0A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1776702"/>
            <a:ext cx="482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b="1" dirty="0" err="1">
                <a:cs typeface="Arial" panose="020B0604020202020204" pitchFamily="34" charset="0"/>
              </a:rPr>
              <a:t>ATmosphère</a:t>
            </a:r>
            <a:r>
              <a:rPr lang="nl-NL" altLang="nl-NL" dirty="0">
                <a:cs typeface="Arial" panose="020B0604020202020204" pitchFamily="34" charset="0"/>
              </a:rPr>
              <a:t> </a:t>
            </a:r>
            <a:r>
              <a:rPr lang="nl-NL" altLang="nl-NL" b="1" dirty="0" err="1">
                <a:cs typeface="Arial" panose="020B0604020202020204" pitchFamily="34" charset="0"/>
              </a:rPr>
              <a:t>Explosible</a:t>
            </a:r>
            <a:r>
              <a:rPr lang="nl-NL" altLang="nl-NL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5112ACB-AC55-4E3F-A3D8-F859516A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2766724"/>
            <a:ext cx="8307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Het komt bijna nooit voor?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A8BE793-B679-45DC-87F0-D3E3C7F0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" y="3357490"/>
            <a:ext cx="8307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Verzekering?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641ED3A-7760-43F4-BF0A-B5838706C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1" y="4046465"/>
            <a:ext cx="8307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Wie is verantwoordelijk?</a:t>
            </a:r>
          </a:p>
        </p:txBody>
      </p:sp>
    </p:spTree>
    <p:extLst>
      <p:ext uri="{BB962C8B-B14F-4D97-AF65-F5344CB8AC3E}">
        <p14:creationId xmlns:p14="http://schemas.microsoft.com/office/powerpoint/2010/main" val="9639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04251F6D-8CA9-4CB2-BD6D-E6A305A91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73" y="799955"/>
            <a:ext cx="8610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 err="1">
                <a:cs typeface="Arial" panose="020B0604020202020204" pitchFamily="34" charset="0"/>
              </a:rPr>
              <a:t>Atex</a:t>
            </a:r>
            <a:r>
              <a:rPr lang="nl-NL" altLang="nl-NL" sz="2400" b="1" dirty="0">
                <a:cs typeface="Arial" panose="020B0604020202020204" pitchFamily="34" charset="0"/>
              </a:rPr>
              <a:t>: </a:t>
            </a:r>
            <a:r>
              <a:rPr lang="nl-NL" altLang="nl-NL" sz="2400" b="1" dirty="0" err="1">
                <a:cs typeface="Arial" panose="020B0604020202020204" pitchFamily="34" charset="0"/>
              </a:rPr>
              <a:t>ATmosphèreEXplosible</a:t>
            </a:r>
            <a:endParaRPr lang="nl-NL" altLang="nl-NL" sz="24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Veiligheid voor mensen.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Voorkomen van: stofexplosies, explosies.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 err="1">
                <a:cs typeface="Arial" panose="020B0604020202020204" pitchFamily="34" charset="0"/>
              </a:rPr>
              <a:t>Atex</a:t>
            </a:r>
            <a:r>
              <a:rPr lang="nl-NL" altLang="nl-NL" sz="2400" b="1" dirty="0">
                <a:cs typeface="Arial" panose="020B0604020202020204" pitchFamily="34" charset="0"/>
              </a:rPr>
              <a:t> en ESD veiligheid:  (</a:t>
            </a:r>
            <a:r>
              <a:rPr lang="nl-NL" altLang="nl-NL" sz="2400" dirty="0">
                <a:cs typeface="Arial" panose="020B0604020202020204" pitchFamily="34" charset="0"/>
              </a:rPr>
              <a:t>Electro </a:t>
            </a:r>
            <a:r>
              <a:rPr lang="nl-NL" altLang="nl-NL" sz="2400" dirty="0" err="1">
                <a:cs typeface="Arial" panose="020B0604020202020204" pitchFamily="34" charset="0"/>
              </a:rPr>
              <a:t>Static</a:t>
            </a:r>
            <a:r>
              <a:rPr lang="nl-NL" altLang="nl-NL" sz="2400" dirty="0">
                <a:cs typeface="Arial" panose="020B0604020202020204" pitchFamily="34" charset="0"/>
              </a:rPr>
              <a:t>  Discharge)</a:t>
            </a:r>
            <a:endParaRPr lang="nl-NL" altLang="nl-NL" sz="24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Voorkomen van elektrostatische oplading en de daarmee gepaard gaande ongecontroleerde elektrostatische ontlading. (Bijvoorbeeld vonkvorming)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3B8DDF1-F079-499C-BA35-FFA7BC8F95FE}"/>
              </a:ext>
            </a:extLst>
          </p:cNvPr>
          <p:cNvSpPr/>
          <p:nvPr/>
        </p:nvSpPr>
        <p:spPr>
          <a:xfrm>
            <a:off x="685800" y="817424"/>
            <a:ext cx="79663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Arbo:</a:t>
            </a:r>
          </a:p>
          <a:p>
            <a:pPr>
              <a:spcBef>
                <a:spcPct val="0"/>
              </a:spcBef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Veiligheid voor mensen </a:t>
            </a:r>
          </a:p>
          <a:p>
            <a:pPr>
              <a:spcBef>
                <a:spcPct val="0"/>
              </a:spcBef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Voorkomen van: schrikreacties</a:t>
            </a:r>
          </a:p>
          <a:p>
            <a:pPr>
              <a:spcBef>
                <a:spcPct val="0"/>
              </a:spcBef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500 V geeft een geringe schrikreactie </a:t>
            </a:r>
          </a:p>
          <a:p>
            <a:pPr>
              <a:spcBef>
                <a:spcPct val="0"/>
              </a:spcBef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Vanaf circa 2000 V vonkvorming veroorzaakt een schrikreactie</a:t>
            </a:r>
          </a:p>
        </p:txBody>
      </p:sp>
    </p:spTree>
    <p:extLst>
      <p:ext uri="{BB962C8B-B14F-4D97-AF65-F5344CB8AC3E}">
        <p14:creationId xmlns:p14="http://schemas.microsoft.com/office/powerpoint/2010/main" val="41170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7B5B296-88BB-46F0-8150-0D3BAE94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86" y="787256"/>
            <a:ext cx="8307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ATEX vloeren voor de industrie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CB9309B-0E66-4A0B-A9AE-33BFD093F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86" y="1554884"/>
            <a:ext cx="83073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nl-NL" altLang="nl-NL" sz="2400" dirty="0">
                <a:cs typeface="Arial" panose="020B0604020202020204" pitchFamily="34" charset="0"/>
              </a:rPr>
              <a:t>research </a:t>
            </a:r>
          </a:p>
          <a:p>
            <a:pPr>
              <a:spcBef>
                <a:spcPct val="0"/>
              </a:spcBef>
              <a:defRPr/>
            </a:pPr>
            <a:r>
              <a:rPr lang="nl-NL" altLang="nl-NL" sz="2400" dirty="0">
                <a:cs typeface="Arial" panose="020B0604020202020204" pitchFamily="34" charset="0"/>
              </a:rPr>
              <a:t>ontwikkeling</a:t>
            </a:r>
          </a:p>
          <a:p>
            <a:pPr>
              <a:spcBef>
                <a:spcPct val="0"/>
              </a:spcBef>
              <a:defRPr/>
            </a:pPr>
            <a:r>
              <a:rPr lang="nl-NL" altLang="nl-NL" sz="2400" dirty="0">
                <a:cs typeface="Arial" panose="020B0604020202020204" pitchFamily="34" charset="0"/>
              </a:rPr>
              <a:t>productie</a:t>
            </a:r>
          </a:p>
          <a:p>
            <a:pPr>
              <a:spcBef>
                <a:spcPct val="0"/>
              </a:spcBef>
              <a:defRPr/>
            </a:pPr>
            <a:r>
              <a:rPr lang="nl-NL" altLang="nl-NL" sz="2400" dirty="0">
                <a:cs typeface="Arial" panose="020B0604020202020204" pitchFamily="34" charset="0"/>
              </a:rPr>
              <a:t>afvullen / verpakken</a:t>
            </a:r>
          </a:p>
          <a:p>
            <a:pPr>
              <a:spcBef>
                <a:spcPct val="0"/>
              </a:spcBef>
              <a:defRPr/>
            </a:pPr>
            <a:r>
              <a:rPr lang="nl-NL" altLang="nl-NL" sz="2400" dirty="0">
                <a:cs typeface="Arial" panose="020B0604020202020204" pitchFamily="34" charset="0"/>
              </a:rPr>
              <a:t>opslag / transport</a:t>
            </a:r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AC10481B-2A56-46E9-9634-4ED3F893F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63" y="1639174"/>
            <a:ext cx="1846255" cy="164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mijtech-kunststofvloeradvies.nl/files/ATEX/Atex%20MIJtech.png">
            <a:extLst>
              <a:ext uri="{FF2B5EF4-FFF2-40B4-BE49-F238E27FC236}">
                <a16:creationId xmlns:a16="http://schemas.microsoft.com/office/drawing/2014/main" id="{FCE73D36-B9D0-4D79-8A0A-521E8380E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345" y="926214"/>
            <a:ext cx="1633712" cy="17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BCA9F77-CD5A-4D3E-ABFE-05DC5AD22E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690" y="2959216"/>
            <a:ext cx="1395367" cy="13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914FF91-EFE8-4BA9-81F4-1D764F6F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614"/>
            <a:ext cx="9144000" cy="373863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D166B58-9C82-4FE5-9E7A-69649550CC39}"/>
              </a:ext>
            </a:extLst>
          </p:cNvPr>
          <p:cNvSpPr txBox="1"/>
          <p:nvPr/>
        </p:nvSpPr>
        <p:spPr>
          <a:xfrm>
            <a:off x="905355" y="1872503"/>
            <a:ext cx="733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sinds 2004 is MIJtech Kunststofvloeradvies actief, 15 jaar!</a:t>
            </a:r>
          </a:p>
        </p:txBody>
      </p:sp>
    </p:spTree>
    <p:extLst>
      <p:ext uri="{BB962C8B-B14F-4D97-AF65-F5344CB8AC3E}">
        <p14:creationId xmlns:p14="http://schemas.microsoft.com/office/powerpoint/2010/main" val="206758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1">
            <a:extLst>
              <a:ext uri="{FF2B5EF4-FFF2-40B4-BE49-F238E27FC236}">
                <a16:creationId xmlns:a16="http://schemas.microsoft.com/office/drawing/2014/main" id="{895DDFD7-B406-4241-BD42-D678F425E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89" y="791516"/>
            <a:ext cx="8308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ATEX omgeving</a:t>
            </a:r>
          </a:p>
        </p:txBody>
      </p:sp>
      <p:sp>
        <p:nvSpPr>
          <p:cNvPr id="4" name="Rechthoek 7">
            <a:extLst>
              <a:ext uri="{FF2B5EF4-FFF2-40B4-BE49-F238E27FC236}">
                <a16:creationId xmlns:a16="http://schemas.microsoft.com/office/drawing/2014/main" id="{C80E2F87-0789-456E-B581-59FD3AA89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977" y="3019282"/>
            <a:ext cx="185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hthoek 6">
            <a:extLst>
              <a:ext uri="{FF2B5EF4-FFF2-40B4-BE49-F238E27FC236}">
                <a16:creationId xmlns:a16="http://schemas.microsoft.com/office/drawing/2014/main" id="{BB383021-A05B-4909-8F9B-A1685C89F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89" y="1318925"/>
            <a:ext cx="837940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Normeisen: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Geen ongecontroleerde elektrostatische ontladingen die een ontstekingsbron kunnen vormen.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Een vloerafwerking mag een maximale weerstand hebben.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Een spanningsopbouw van &gt; 500 volt kan al risicovol zijn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cs typeface="Arial" panose="020B0604020202020204" pitchFamily="34" charset="0"/>
            </a:endParaRPr>
          </a:p>
        </p:txBody>
      </p:sp>
      <p:sp>
        <p:nvSpPr>
          <p:cNvPr id="6" name="Rechthoek 2">
            <a:extLst>
              <a:ext uri="{FF2B5EF4-FFF2-40B4-BE49-F238E27FC236}">
                <a16:creationId xmlns:a16="http://schemas.microsoft.com/office/drawing/2014/main" id="{00CC20C0-B50B-4F0B-B504-A35FB1E06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90" y="3095118"/>
            <a:ext cx="8159172" cy="1109737"/>
          </a:xfrm>
          <a:prstGeom prst="rect">
            <a:avLst/>
          </a:prstGeom>
          <a:solidFill>
            <a:srgbClr val="F9E82D">
              <a:alpha val="76000"/>
            </a:srgbClr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0E149F8-4DA2-4D96-A6FC-6F6F33EF6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73" y="3016253"/>
            <a:ext cx="797762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Er is geen enkele relatie tussen de weerstand van een geleidende </a:t>
            </a:r>
            <a:r>
              <a:rPr lang="nl-NL" altLang="nl-NL" sz="2400" u="sng" dirty="0">
                <a:cs typeface="Arial" panose="020B0604020202020204" pitchFamily="34" charset="0"/>
              </a:rPr>
              <a:t>kunststof</a:t>
            </a:r>
            <a:r>
              <a:rPr lang="nl-NL" altLang="nl-NL" sz="2400" dirty="0">
                <a:cs typeface="Arial" panose="020B0604020202020204" pitchFamily="34" charset="0"/>
              </a:rPr>
              <a:t> vloer en de elektrostatische spanningsopbouw van een geleidende </a:t>
            </a:r>
            <a:r>
              <a:rPr lang="nl-NL" altLang="nl-NL" sz="2400" u="sng" dirty="0">
                <a:cs typeface="Arial" panose="020B0604020202020204" pitchFamily="34" charset="0"/>
              </a:rPr>
              <a:t>kunststof </a:t>
            </a:r>
            <a:r>
              <a:rPr lang="nl-NL" altLang="nl-NL" sz="2400" dirty="0">
                <a:cs typeface="Arial" panose="020B0604020202020204" pitchFamily="34" charset="0"/>
              </a:rPr>
              <a:t>vloer.</a:t>
            </a:r>
            <a:endParaRPr lang="nl-NL" altLang="nl-NL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6C63D04-05F3-4C06-AC74-9FCBB8F29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77" y="768639"/>
            <a:ext cx="8194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Voorkomen van explosiegevaar in een ATEX omgeving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1BA19FA-40C8-48FA-AA44-145BE4CE7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76" y="1550193"/>
            <a:ext cx="84436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u="sng" dirty="0">
                <a:cs typeface="Arial" panose="020B0604020202020204" pitchFamily="34" charset="0"/>
              </a:rPr>
              <a:t>Waar houden we wél rekening mee:</a:t>
            </a:r>
          </a:p>
          <a:p>
            <a:pPr marL="342900" indent="-342900">
              <a:spcBef>
                <a:spcPct val="0"/>
              </a:spcBef>
            </a:pPr>
            <a:r>
              <a:rPr lang="nl-NL" altLang="nl-NL" sz="2400" dirty="0">
                <a:cs typeface="Arial" panose="020B0604020202020204" pitchFamily="34" charset="0"/>
              </a:rPr>
              <a:t>Dubbel geïsoleerde schakelaars</a:t>
            </a:r>
          </a:p>
          <a:p>
            <a:pPr marL="342900" indent="-342900">
              <a:spcBef>
                <a:spcPct val="0"/>
              </a:spcBef>
            </a:pPr>
            <a:r>
              <a:rPr lang="nl-NL" altLang="nl-NL" sz="2400" dirty="0">
                <a:cs typeface="Arial" panose="020B0604020202020204" pitchFamily="34" charset="0"/>
              </a:rPr>
              <a:t>Apparatuur, machines, stellingen, staalconstructies worden geaard</a:t>
            </a:r>
          </a:p>
          <a:p>
            <a:pPr marL="342900" indent="-342900">
              <a:spcBef>
                <a:spcPct val="0"/>
              </a:spcBef>
            </a:pPr>
            <a:r>
              <a:rPr lang="nl-NL" altLang="nl-NL" sz="2400" dirty="0">
                <a:cs typeface="Arial" panose="020B0604020202020204" pitchFamily="34" charset="0"/>
              </a:rPr>
              <a:t>Telefoons, camera's, tablets en laptops verboden</a:t>
            </a:r>
          </a:p>
          <a:p>
            <a:pPr marL="342900" indent="-342900">
              <a:spcBef>
                <a:spcPct val="0"/>
              </a:spcBef>
            </a:pPr>
            <a:r>
              <a:rPr lang="nl-NL" altLang="nl-NL" sz="2400" dirty="0">
                <a:cs typeface="Arial" panose="020B0604020202020204" pitchFamily="34" charset="0"/>
              </a:rPr>
              <a:t>Gecompliceerde lucht afzuigsystemen</a:t>
            </a:r>
          </a:p>
        </p:txBody>
      </p:sp>
    </p:spTree>
    <p:extLst>
      <p:ext uri="{BB962C8B-B14F-4D97-AF65-F5344CB8AC3E}">
        <p14:creationId xmlns:p14="http://schemas.microsoft.com/office/powerpoint/2010/main" val="21649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>
            <a:extLst>
              <a:ext uri="{FF2B5EF4-FFF2-40B4-BE49-F238E27FC236}">
                <a16:creationId xmlns:a16="http://schemas.microsoft.com/office/drawing/2014/main" id="{D6AEF440-2334-45B5-8EAF-D08860423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76" y="1707573"/>
            <a:ext cx="8308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u="sng" dirty="0">
                <a:cs typeface="Arial" panose="020B0604020202020204" pitchFamily="34" charset="0"/>
              </a:rPr>
              <a:t>Waar houden we géén rekening mee: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nl-NL" altLang="nl-NL" sz="2400" dirty="0">
                <a:cs typeface="Arial" panose="020B0604020202020204" pitchFamily="34" charset="0"/>
              </a:rPr>
              <a:t>Vloeren en wanden die elektrostatisch kunnen opladen bij gebruik en daardoor ongecontroleerd kunnen ontladen of ontlading kunnen veroorzaken.</a:t>
            </a:r>
          </a:p>
        </p:txBody>
      </p:sp>
      <p:sp>
        <p:nvSpPr>
          <p:cNvPr id="3" name="Rechthoek 1">
            <a:extLst>
              <a:ext uri="{FF2B5EF4-FFF2-40B4-BE49-F238E27FC236}">
                <a16:creationId xmlns:a16="http://schemas.microsoft.com/office/drawing/2014/main" id="{0A62CA31-EE18-44C1-A34A-3E3009379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76" y="858693"/>
            <a:ext cx="8308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Voorkomen van explosiegevaar in een ATEX omgeving</a:t>
            </a:r>
          </a:p>
        </p:txBody>
      </p:sp>
    </p:spTree>
    <p:extLst>
      <p:ext uri="{BB962C8B-B14F-4D97-AF65-F5344CB8AC3E}">
        <p14:creationId xmlns:p14="http://schemas.microsoft.com/office/powerpoint/2010/main" val="150145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7038.jpg">
            <a:extLst>
              <a:ext uri="{FF2B5EF4-FFF2-40B4-BE49-F238E27FC236}">
                <a16:creationId xmlns:a16="http://schemas.microsoft.com/office/drawing/2014/main" id="{1C73F55E-FFED-4A61-9F1C-68FA31AFE2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112" y="817418"/>
            <a:ext cx="5493921" cy="379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173D85E-6C10-4778-B3F1-20DA49099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785" y="2032432"/>
            <a:ext cx="4317433" cy="1078634"/>
          </a:xfrm>
          <a:prstGeom prst="rect">
            <a:avLst/>
          </a:prstGeom>
          <a:solidFill>
            <a:srgbClr val="F9E82D">
              <a:alpha val="81960"/>
            </a:srgbClr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0E75B3C-10A1-4E86-A7B5-734A7B046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734" y="2156251"/>
            <a:ext cx="44965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595959"/>
                </a:solidFill>
              </a:rPr>
              <a:t>Meetmethode elektrostatische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595959"/>
                </a:solidFill>
              </a:rPr>
              <a:t>Oplading </a:t>
            </a:r>
            <a:r>
              <a:rPr lang="nl-NL" altLang="nl-NL" sz="2400" dirty="0" err="1">
                <a:solidFill>
                  <a:srgbClr val="595959"/>
                </a:solidFill>
              </a:rPr>
              <a:t>Walkingtest</a:t>
            </a:r>
            <a:endParaRPr lang="nl-NL" altLang="nl-NL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51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5">
            <a:extLst>
              <a:ext uri="{FF2B5EF4-FFF2-40B4-BE49-F238E27FC236}">
                <a16:creationId xmlns:a16="http://schemas.microsoft.com/office/drawing/2014/main" id="{94B1D744-7D27-41CE-993B-6410DB6B39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2" b="2773"/>
          <a:stretch>
            <a:fillRect/>
          </a:stretch>
        </p:blipFill>
        <p:spPr bwMode="auto">
          <a:xfrm>
            <a:off x="759885" y="810491"/>
            <a:ext cx="3457308" cy="365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EAC0D1A-BA10-4486-A518-85C69502B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624" y="2775960"/>
            <a:ext cx="3998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 dirty="0">
                <a:cs typeface="Arial" panose="020B0604020202020204" pitchFamily="34" charset="0"/>
              </a:rPr>
              <a:t>Walking test</a:t>
            </a:r>
          </a:p>
        </p:txBody>
      </p:sp>
    </p:spTree>
    <p:extLst>
      <p:ext uri="{BB962C8B-B14F-4D97-AF65-F5344CB8AC3E}">
        <p14:creationId xmlns:p14="http://schemas.microsoft.com/office/powerpoint/2010/main" val="22602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7C01FB5-B1D4-4B11-9E97-858C7C5DC958}"/>
              </a:ext>
            </a:extLst>
          </p:cNvPr>
          <p:cNvSpPr/>
          <p:nvPr/>
        </p:nvSpPr>
        <p:spPr>
          <a:xfrm>
            <a:off x="799522" y="1909329"/>
            <a:ext cx="6142038" cy="18907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Tekstvak 26">
            <a:extLst>
              <a:ext uri="{FF2B5EF4-FFF2-40B4-BE49-F238E27FC236}">
                <a16:creationId xmlns:a16="http://schemas.microsoft.com/office/drawing/2014/main" id="{4045C100-431B-4821-A513-F61534808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343" y="2571750"/>
            <a:ext cx="1757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cs typeface="Arial" panose="020B0604020202020204" pitchFamily="34" charset="0"/>
              </a:rPr>
              <a:t>betonvloer</a:t>
            </a:r>
          </a:p>
        </p:txBody>
      </p:sp>
      <p:sp>
        <p:nvSpPr>
          <p:cNvPr id="4" name="Rechthoek 4">
            <a:extLst>
              <a:ext uri="{FF2B5EF4-FFF2-40B4-BE49-F238E27FC236}">
                <a16:creationId xmlns:a16="http://schemas.microsoft.com/office/drawing/2014/main" id="{5F4A2728-2EB9-48AF-B0B6-332950CEF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85" y="819476"/>
            <a:ext cx="8307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Voorbeeld 1: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basis betonvloer in een ATEX industrie omgeving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332330B-3993-4F71-96B0-2641B41438E4}"/>
              </a:ext>
            </a:extLst>
          </p:cNvPr>
          <p:cNvSpPr/>
          <p:nvPr/>
        </p:nvSpPr>
        <p:spPr>
          <a:xfrm>
            <a:off x="2847830" y="3689566"/>
            <a:ext cx="830738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scheuren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aantasting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stofafgifte</a:t>
            </a:r>
          </a:p>
        </p:txBody>
      </p:sp>
    </p:spTree>
    <p:extLst>
      <p:ext uri="{BB962C8B-B14F-4D97-AF65-F5344CB8AC3E}">
        <p14:creationId xmlns:p14="http://schemas.microsoft.com/office/powerpoint/2010/main" val="12514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:\vanaf 2012\fotos\vanaf jan 2013\oss hal beton ESD\SAM_7737.JPG">
            <a:extLst>
              <a:ext uri="{FF2B5EF4-FFF2-40B4-BE49-F238E27FC236}">
                <a16:creationId xmlns:a16="http://schemas.microsoft.com/office/drawing/2014/main" id="{E8216AC1-79C8-47E6-8110-DB3D0EC46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781" y="810491"/>
            <a:ext cx="26323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N:\vanaf 2012\fotos\vanaf jan 2013\oss hal beton ESD\SAM_7734.JPG">
            <a:extLst>
              <a:ext uri="{FF2B5EF4-FFF2-40B4-BE49-F238E27FC236}">
                <a16:creationId xmlns:a16="http://schemas.microsoft.com/office/drawing/2014/main" id="{8658195C-0B9B-4A2E-8430-2C4E84968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084" y="810492"/>
            <a:ext cx="25099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:\vanaf 2012\fotos\vanaf jan 2013\oss hal beton ESD\SAM_7746.JPG">
            <a:extLst>
              <a:ext uri="{FF2B5EF4-FFF2-40B4-BE49-F238E27FC236}">
                <a16:creationId xmlns:a16="http://schemas.microsoft.com/office/drawing/2014/main" id="{A0DAE374-F945-4E31-BFC4-71D004660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012" y="810490"/>
            <a:ext cx="2785626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22F04444-6EEF-4EA6-92E3-A0B18D3BB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81" y="3281507"/>
            <a:ext cx="389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cs typeface="Arial" panose="020B0604020202020204" pitchFamily="34" charset="0"/>
              </a:rPr>
              <a:t>Vochtgehalte </a:t>
            </a:r>
            <a:r>
              <a:rPr lang="nl-NL" altLang="nl-NL" sz="1800" dirty="0" err="1">
                <a:cs typeface="Arial" panose="020B0604020202020204" pitchFamily="34" charset="0"/>
              </a:rPr>
              <a:t>g.d</a:t>
            </a:r>
            <a:r>
              <a:rPr lang="nl-NL" altLang="nl-NL" sz="1800" dirty="0">
                <a:cs typeface="Arial" panose="020B0604020202020204" pitchFamily="34" charset="0"/>
              </a:rPr>
              <a:t>. 3,2 % </a:t>
            </a:r>
            <a:r>
              <a:rPr lang="nl-NL" altLang="nl-NL" sz="1800" dirty="0" err="1">
                <a:cs typeface="Arial" panose="020B0604020202020204" pitchFamily="34" charset="0"/>
              </a:rPr>
              <a:t>Tramex</a:t>
            </a:r>
            <a:r>
              <a:rPr lang="nl-NL" altLang="nl-NL" sz="1800" dirty="0">
                <a:cs typeface="Arial" panose="020B0604020202020204" pitchFamily="34" charset="0"/>
              </a:rPr>
              <a:t> 	</a:t>
            </a:r>
          </a:p>
        </p:txBody>
      </p:sp>
      <p:sp>
        <p:nvSpPr>
          <p:cNvPr id="7" name="Rechthoek 2">
            <a:extLst>
              <a:ext uri="{FF2B5EF4-FFF2-40B4-BE49-F238E27FC236}">
                <a16:creationId xmlns:a16="http://schemas.microsoft.com/office/drawing/2014/main" id="{D79B4577-1293-4833-BFB4-9EC85BE4A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81" y="3665538"/>
            <a:ext cx="2223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cs typeface="Arial" panose="020B0604020202020204" pitchFamily="34" charset="0"/>
              </a:rPr>
              <a:t>85,4 </a:t>
            </a:r>
            <a:r>
              <a:rPr lang="nl-NL" altLang="nl-NL" sz="1800" dirty="0" err="1">
                <a:cs typeface="Arial" panose="020B0604020202020204" pitchFamily="34" charset="0"/>
              </a:rPr>
              <a:t>Digits</a:t>
            </a:r>
            <a:r>
              <a:rPr lang="nl-NL" altLang="nl-NL" sz="1800" dirty="0">
                <a:cs typeface="Arial" panose="020B0604020202020204" pitchFamily="34" charset="0"/>
              </a:rPr>
              <a:t> </a:t>
            </a:r>
            <a:r>
              <a:rPr lang="nl-NL" altLang="nl-NL" sz="1800" dirty="0" err="1">
                <a:cs typeface="Arial" panose="020B0604020202020204" pitchFamily="34" charset="0"/>
              </a:rPr>
              <a:t>Trotec</a:t>
            </a:r>
            <a:endParaRPr lang="nl-NL" altLang="nl-NL" sz="1800" dirty="0">
              <a:cs typeface="Arial" panose="020B0604020202020204" pitchFamily="34" charset="0"/>
            </a:endParaRPr>
          </a:p>
        </p:txBody>
      </p:sp>
      <p:sp>
        <p:nvSpPr>
          <p:cNvPr id="8" name="Rechthoek 9">
            <a:extLst>
              <a:ext uri="{FF2B5EF4-FFF2-40B4-BE49-F238E27FC236}">
                <a16:creationId xmlns:a16="http://schemas.microsoft.com/office/drawing/2014/main" id="{88298E51-AC4D-40A8-AED8-DB94BC199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436" y="3738130"/>
            <a:ext cx="80486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u="sng" dirty="0">
                <a:cs typeface="Arial" panose="020B0604020202020204" pitchFamily="34" charset="0"/>
              </a:rPr>
              <a:t>Walking Test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cs typeface="Arial" panose="020B0604020202020204" pitchFamily="34" charset="0"/>
              </a:rPr>
              <a:t>Norm IEC 61340-5-1 / IEC 61340-4-5		: max. 100 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cs typeface="Arial" panose="020B0604020202020204" pitchFamily="34" charset="0"/>
              </a:rPr>
              <a:t>Resultaat 								: 20 – 50 V</a:t>
            </a:r>
          </a:p>
        </p:txBody>
      </p:sp>
    </p:spTree>
    <p:extLst>
      <p:ext uri="{BB962C8B-B14F-4D97-AF65-F5344CB8AC3E}">
        <p14:creationId xmlns:p14="http://schemas.microsoft.com/office/powerpoint/2010/main" val="27284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2">
            <a:extLst>
              <a:ext uri="{FF2B5EF4-FFF2-40B4-BE49-F238E27FC236}">
                <a16:creationId xmlns:a16="http://schemas.microsoft.com/office/drawing/2014/main" id="{5BCD832C-52C2-4571-BF67-3D20BE2E2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39" y="1522521"/>
            <a:ext cx="3366626" cy="608012"/>
          </a:xfrm>
          <a:prstGeom prst="rect">
            <a:avLst/>
          </a:prstGeom>
          <a:solidFill>
            <a:srgbClr val="F9E82D">
              <a:alpha val="81960"/>
            </a:srgbClr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4206331-B192-46B4-B1FB-C11E97664E9C}"/>
              </a:ext>
            </a:extLst>
          </p:cNvPr>
          <p:cNvSpPr/>
          <p:nvPr/>
        </p:nvSpPr>
        <p:spPr>
          <a:xfrm>
            <a:off x="713581" y="2773074"/>
            <a:ext cx="6142037" cy="18907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Tekstvak 26">
            <a:extLst>
              <a:ext uri="{FF2B5EF4-FFF2-40B4-BE49-F238E27FC236}">
                <a16:creationId xmlns:a16="http://schemas.microsoft.com/office/drawing/2014/main" id="{C7591EEF-9927-455A-8281-4875266F3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840" y="2920711"/>
            <a:ext cx="1757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betonvloer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1471D01-E1BC-4436-A99B-D91F7D67EF68}"/>
              </a:ext>
            </a:extLst>
          </p:cNvPr>
          <p:cNvSpPr/>
          <p:nvPr/>
        </p:nvSpPr>
        <p:spPr>
          <a:xfrm>
            <a:off x="713581" y="2692111"/>
            <a:ext cx="5494337" cy="1127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57F58F0-E91F-4B03-9FFA-B41E0F15DD12}"/>
              </a:ext>
            </a:extLst>
          </p:cNvPr>
          <p:cNvSpPr/>
          <p:nvPr/>
        </p:nvSpPr>
        <p:spPr>
          <a:xfrm>
            <a:off x="713581" y="2455574"/>
            <a:ext cx="3495675" cy="284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A7BB15A4-1C92-4563-8B36-B631975A1C13}"/>
              </a:ext>
            </a:extLst>
          </p:cNvPr>
          <p:cNvCxnSpPr>
            <a:cxnSpLocks/>
          </p:cNvCxnSpPr>
          <p:nvPr/>
        </p:nvCxnSpPr>
        <p:spPr>
          <a:xfrm>
            <a:off x="6147593" y="2174586"/>
            <a:ext cx="0" cy="5508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FB6DE93-DEAE-49C6-B30C-9C9EAB2A046E}"/>
              </a:ext>
            </a:extLst>
          </p:cNvPr>
          <p:cNvCxnSpPr>
            <a:cxnSpLocks/>
          </p:cNvCxnSpPr>
          <p:nvPr/>
        </p:nvCxnSpPr>
        <p:spPr>
          <a:xfrm>
            <a:off x="2221706" y="2003136"/>
            <a:ext cx="0" cy="508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10">
            <a:extLst>
              <a:ext uri="{FF2B5EF4-FFF2-40B4-BE49-F238E27FC236}">
                <a16:creationId xmlns:a16="http://schemas.microsoft.com/office/drawing/2014/main" id="{892AC914-9D40-4055-A47B-D4CD03F32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1649918"/>
            <a:ext cx="3366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Kunststof vloersysteem</a:t>
            </a:r>
          </a:p>
        </p:txBody>
      </p:sp>
      <p:sp>
        <p:nvSpPr>
          <p:cNvPr id="9" name="Tekstvak 11">
            <a:extLst>
              <a:ext uri="{FF2B5EF4-FFF2-40B4-BE49-F238E27FC236}">
                <a16:creationId xmlns:a16="http://schemas.microsoft.com/office/drawing/2014/main" id="{BDCB8A4F-AB85-41C5-BE74-207510441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49" y="1775835"/>
            <a:ext cx="1091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Primer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8B56989-AA72-4B39-846E-2AFEAFF4B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106" y="3436792"/>
            <a:ext cx="55098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nl-NL" sz="2400" dirty="0">
                <a:cs typeface="Arial" panose="020B0604020202020204" pitchFamily="34" charset="0"/>
              </a:rPr>
              <a:t>Gewenste stroefheid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sz="2400" dirty="0">
                <a:cs typeface="Arial" panose="020B0604020202020204" pitchFamily="34" charset="0"/>
              </a:rPr>
              <a:t>Stofvrij</a:t>
            </a:r>
          </a:p>
          <a:p>
            <a:pPr>
              <a:spcBef>
                <a:spcPct val="0"/>
              </a:spcBef>
            </a:pPr>
            <a:r>
              <a:rPr lang="nl-NL" altLang="nl-NL" sz="2400" dirty="0">
                <a:cs typeface="Arial" panose="020B0604020202020204" pitchFamily="34" charset="0"/>
              </a:rPr>
              <a:t>Aangepaste Chemische bestandheid</a:t>
            </a:r>
          </a:p>
        </p:txBody>
      </p:sp>
      <p:sp>
        <p:nvSpPr>
          <p:cNvPr id="12" name="Rechthoek 13">
            <a:extLst>
              <a:ext uri="{FF2B5EF4-FFF2-40B4-BE49-F238E27FC236}">
                <a16:creationId xmlns:a16="http://schemas.microsoft.com/office/drawing/2014/main" id="{2B6D6588-2C16-4CCE-A2B2-6EE53C95C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81" y="677177"/>
            <a:ext cx="83073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Voorbeeld 2: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betonvloer met vloeistofdicht kunststof vloersysteem</a:t>
            </a:r>
          </a:p>
        </p:txBody>
      </p:sp>
    </p:spTree>
    <p:extLst>
      <p:ext uri="{BB962C8B-B14F-4D97-AF65-F5344CB8AC3E}">
        <p14:creationId xmlns:p14="http://schemas.microsoft.com/office/powerpoint/2010/main" val="9007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no handy">
            <a:extLst>
              <a:ext uri="{FF2B5EF4-FFF2-40B4-BE49-F238E27FC236}">
                <a16:creationId xmlns:a16="http://schemas.microsoft.com/office/drawing/2014/main" id="{95057F0A-826A-42C6-99FF-3578DD398A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49249" y="134187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b="1"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009B22B-0C89-4045-B7B4-3D06552F6E9A}"/>
              </a:ext>
            </a:extLst>
          </p:cNvPr>
          <p:cNvSpPr/>
          <p:nvPr/>
        </p:nvSpPr>
        <p:spPr>
          <a:xfrm>
            <a:off x="731549" y="2188007"/>
            <a:ext cx="87657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nl-NL" sz="2400" dirty="0">
                <a:ea typeface="ＭＳ Ｐゴシック" charset="0"/>
                <a:cs typeface="Arial" panose="020B0604020202020204" pitchFamily="34" charset="0"/>
              </a:rPr>
              <a:t>Vloeistofdichte voorziening wordt isolator</a:t>
            </a:r>
          </a:p>
          <a:p>
            <a:pPr eaLnBrk="1" hangingPunct="1">
              <a:defRPr/>
            </a:pPr>
            <a:r>
              <a:rPr lang="nl-NL" sz="2400" dirty="0">
                <a:ea typeface="ＭＳ Ｐゴシック" charset="0"/>
                <a:cs typeface="Arial" panose="020B0604020202020204" pitchFamily="34" charset="0"/>
              </a:rPr>
              <a:t>Nieuwe potentiele ontstekingsbron: de vloer</a:t>
            </a:r>
          </a:p>
          <a:p>
            <a:pPr eaLnBrk="1" hangingPunct="1">
              <a:defRPr/>
            </a:pPr>
            <a:endParaRPr lang="nl-NL" sz="2400" dirty="0"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nl-NL" sz="2400" dirty="0">
                <a:ea typeface="ＭＳ Ｐゴシック" charset="0"/>
                <a:cs typeface="Arial" panose="020B0604020202020204" pitchFamily="34" charset="0"/>
              </a:rPr>
              <a:t>Bewegingen op de vloer veroorzaken statische lading: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ea typeface="ＭＳ Ｐゴシック" charset="0"/>
                <a:cs typeface="Arial" panose="020B0604020202020204" pitchFamily="34" charset="0"/>
              </a:rPr>
              <a:t>Mensen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ea typeface="ＭＳ Ｐゴシック" charset="0"/>
                <a:cs typeface="Arial" panose="020B0604020202020204" pitchFamily="34" charset="0"/>
              </a:rPr>
              <a:t>Heftrucks</a:t>
            </a:r>
          </a:p>
          <a:p>
            <a:pPr eaLnBrk="1" hangingPunct="1">
              <a:defRPr/>
            </a:pPr>
            <a:endParaRPr lang="nl-NL" dirty="0"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hthoek 2">
            <a:extLst>
              <a:ext uri="{FF2B5EF4-FFF2-40B4-BE49-F238E27FC236}">
                <a16:creationId xmlns:a16="http://schemas.microsoft.com/office/drawing/2014/main" id="{7D8BA21E-C7C7-4F63-B73F-536D91A0A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49" y="825932"/>
            <a:ext cx="6048375" cy="1008063"/>
          </a:xfrm>
          <a:prstGeom prst="rect">
            <a:avLst/>
          </a:prstGeom>
          <a:solidFill>
            <a:srgbClr val="F9E82D">
              <a:alpha val="81960"/>
            </a:srgbClr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nl-NL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hthoek 1">
            <a:extLst>
              <a:ext uri="{FF2B5EF4-FFF2-40B4-BE49-F238E27FC236}">
                <a16:creationId xmlns:a16="http://schemas.microsoft.com/office/drawing/2014/main" id="{B96A7EC4-4DBE-4A17-B86F-E99F3D767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49" y="1006907"/>
            <a:ext cx="5981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>
                <a:cs typeface="Arial" panose="020B0604020202020204" pitchFamily="34" charset="0"/>
              </a:rPr>
              <a:t>Vloeistofdicht ≠ ATEX</a:t>
            </a:r>
          </a:p>
        </p:txBody>
      </p:sp>
    </p:spTree>
    <p:extLst>
      <p:ext uri="{BB962C8B-B14F-4D97-AF65-F5344CB8AC3E}">
        <p14:creationId xmlns:p14="http://schemas.microsoft.com/office/powerpoint/2010/main" val="17755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9EF01E4-428A-4CB2-A232-DF0BE0A2DA3B}"/>
              </a:ext>
            </a:extLst>
          </p:cNvPr>
          <p:cNvSpPr/>
          <p:nvPr/>
        </p:nvSpPr>
        <p:spPr>
          <a:xfrm>
            <a:off x="645825" y="2760952"/>
            <a:ext cx="8113712" cy="18907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Tekstvak 26">
            <a:extLst>
              <a:ext uri="{FF2B5EF4-FFF2-40B4-BE49-F238E27FC236}">
                <a16:creationId xmlns:a16="http://schemas.microsoft.com/office/drawing/2014/main" id="{C6011E39-B812-4D50-BB34-9EA366D18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075" y="3229535"/>
            <a:ext cx="1757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betonvloer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F4CBA95-B3EF-41CD-97A8-81F5E5CEF930}"/>
              </a:ext>
            </a:extLst>
          </p:cNvPr>
          <p:cNvSpPr/>
          <p:nvPr/>
        </p:nvSpPr>
        <p:spPr>
          <a:xfrm>
            <a:off x="645825" y="2685004"/>
            <a:ext cx="7897812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F1AD4AB-8375-4BC9-A80E-BCC35A98DC0A}"/>
              </a:ext>
            </a:extLst>
          </p:cNvPr>
          <p:cNvSpPr/>
          <p:nvPr/>
        </p:nvSpPr>
        <p:spPr>
          <a:xfrm>
            <a:off x="645825" y="2608804"/>
            <a:ext cx="6600825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7">
            <a:extLst>
              <a:ext uri="{FF2B5EF4-FFF2-40B4-BE49-F238E27FC236}">
                <a16:creationId xmlns:a16="http://schemas.microsoft.com/office/drawing/2014/main" id="{991B53EA-CB54-4104-9B46-15E13072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2067" y="974296"/>
            <a:ext cx="2949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Primer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 err="1">
                <a:cs typeface="Arial" panose="020B0604020202020204" pitchFamily="34" charset="0"/>
              </a:rPr>
              <a:t>schraplaag</a:t>
            </a:r>
            <a:r>
              <a:rPr lang="nl-NL" altLang="nl-NL" sz="2400" dirty="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isolator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70491B8-FA9C-4F24-9D3D-DE3521A34660}"/>
              </a:ext>
            </a:extLst>
          </p:cNvPr>
          <p:cNvCxnSpPr>
            <a:cxnSpLocks/>
          </p:cNvCxnSpPr>
          <p:nvPr/>
        </p:nvCxnSpPr>
        <p:spPr>
          <a:xfrm>
            <a:off x="8072150" y="2181911"/>
            <a:ext cx="0" cy="5380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18">
            <a:extLst>
              <a:ext uri="{FF2B5EF4-FFF2-40B4-BE49-F238E27FC236}">
                <a16:creationId xmlns:a16="http://schemas.microsoft.com/office/drawing/2014/main" id="{C386F3A6-92CE-40AE-8797-BA086DD66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317" y="1008905"/>
            <a:ext cx="40062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Horizontaal afleidende laag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met een lineaire weerstand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3BEDC41-E067-4CB8-9645-3199E57F04A0}"/>
              </a:ext>
            </a:extLst>
          </p:cNvPr>
          <p:cNvCxnSpPr>
            <a:cxnSpLocks/>
          </p:cNvCxnSpPr>
          <p:nvPr/>
        </p:nvCxnSpPr>
        <p:spPr>
          <a:xfrm>
            <a:off x="6033005" y="1876967"/>
            <a:ext cx="97632" cy="7477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19">
            <a:extLst>
              <a:ext uri="{FF2B5EF4-FFF2-40B4-BE49-F238E27FC236}">
                <a16:creationId xmlns:a16="http://schemas.microsoft.com/office/drawing/2014/main" id="{BFC29B59-57AE-4ADF-B962-1A6A8CDCC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95" y="783835"/>
            <a:ext cx="29434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Slijtlaag verticaal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afleidend weerstand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501F6D98-66E6-499D-A0DD-DD422DB29B38}"/>
              </a:ext>
            </a:extLst>
          </p:cNvPr>
          <p:cNvCxnSpPr>
            <a:cxnSpLocks/>
          </p:cNvCxnSpPr>
          <p:nvPr/>
        </p:nvCxnSpPr>
        <p:spPr>
          <a:xfrm>
            <a:off x="1987169" y="1554704"/>
            <a:ext cx="47718" cy="7524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bogen verbindingslijn 12">
            <a:extLst>
              <a:ext uri="{FF2B5EF4-FFF2-40B4-BE49-F238E27FC236}">
                <a16:creationId xmlns:a16="http://schemas.microsoft.com/office/drawing/2014/main" id="{D62F8A5A-57E3-4A17-9722-85731269F0DB}"/>
              </a:ext>
            </a:extLst>
          </p:cNvPr>
          <p:cNvCxnSpPr/>
          <p:nvPr/>
        </p:nvCxnSpPr>
        <p:spPr>
          <a:xfrm>
            <a:off x="5762337" y="2678654"/>
            <a:ext cx="16192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40">
            <a:extLst>
              <a:ext uri="{FF2B5EF4-FFF2-40B4-BE49-F238E27FC236}">
                <a16:creationId xmlns:a16="http://schemas.microsoft.com/office/drawing/2014/main" id="{339812FA-6D79-4C5F-9D1A-1EEC41033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95" y="1650400"/>
            <a:ext cx="1435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Aardpunt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096B37C-AD02-435D-B450-9031B28AF4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46200" y="2685004"/>
            <a:ext cx="12001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Vrije vorm 17">
            <a:extLst>
              <a:ext uri="{FF2B5EF4-FFF2-40B4-BE49-F238E27FC236}">
                <a16:creationId xmlns:a16="http://schemas.microsoft.com/office/drawing/2014/main" id="{DDBC421A-33C6-4E07-B4FB-104BF02FCE4F}"/>
              </a:ext>
            </a:extLst>
          </p:cNvPr>
          <p:cNvSpPr/>
          <p:nvPr/>
        </p:nvSpPr>
        <p:spPr>
          <a:xfrm>
            <a:off x="645825" y="1943641"/>
            <a:ext cx="236537" cy="646113"/>
          </a:xfrm>
          <a:custGeom>
            <a:avLst/>
            <a:gdLst>
              <a:gd name="connsiteX0" fmla="*/ 356347 w 356347"/>
              <a:gd name="connsiteY0" fmla="*/ 645458 h 645458"/>
              <a:gd name="connsiteX1" fmla="*/ 6724 w 356347"/>
              <a:gd name="connsiteY1" fmla="*/ 638735 h 645458"/>
              <a:gd name="connsiteX2" fmla="*/ 0 w 356347"/>
              <a:gd name="connsiteY2" fmla="*/ 0 h 645458"/>
              <a:gd name="connsiteX3" fmla="*/ 0 w 356347"/>
              <a:gd name="connsiteY3" fmla="*/ 0 h 645458"/>
              <a:gd name="connsiteX4" fmla="*/ 0 w 356347"/>
              <a:gd name="connsiteY4" fmla="*/ 0 h 64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47" h="645458">
                <a:moveTo>
                  <a:pt x="356347" y="645458"/>
                </a:moveTo>
                <a:lnTo>
                  <a:pt x="6724" y="638735"/>
                </a:lnTo>
                <a:cubicBezTo>
                  <a:pt x="4483" y="425823"/>
                  <a:pt x="2241" y="212912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88429CBA-6584-4479-A57E-7F74C6F2DFC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42837" y="2321466"/>
            <a:ext cx="0" cy="2841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52CB677C-0219-4176-9239-399906DC2C74}"/>
              </a:ext>
            </a:extLst>
          </p:cNvPr>
          <p:cNvSpPr/>
          <p:nvPr/>
        </p:nvSpPr>
        <p:spPr>
          <a:xfrm>
            <a:off x="674183" y="2327022"/>
            <a:ext cx="4873625" cy="298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hoek 22">
            <a:extLst>
              <a:ext uri="{FF2B5EF4-FFF2-40B4-BE49-F238E27FC236}">
                <a16:creationId xmlns:a16="http://schemas.microsoft.com/office/drawing/2014/main" id="{A4CFF57F-6E8B-4B3C-93C8-4F79102CD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93" y="3791894"/>
            <a:ext cx="8188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Deze vloeit elektrostatische spanningen af,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cs typeface="Arial" panose="020B0604020202020204" pitchFamily="34" charset="0"/>
              </a:rPr>
              <a:t>Opgebouwde spanning minder dan100 V – 500 V</a:t>
            </a:r>
          </a:p>
        </p:txBody>
      </p:sp>
      <p:sp>
        <p:nvSpPr>
          <p:cNvPr id="19" name="Rechthoek 20">
            <a:extLst>
              <a:ext uri="{FF2B5EF4-FFF2-40B4-BE49-F238E27FC236}">
                <a16:creationId xmlns:a16="http://schemas.microsoft.com/office/drawing/2014/main" id="{48401F5F-830D-46C8-B75B-10764E0B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520" y="163803"/>
            <a:ext cx="9001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Voorbeeld 3: ATEX vloeistofdicht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kunststof vloersysteem</a:t>
            </a: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A4928293-FE85-4057-A098-9FF7B8C6789F}"/>
              </a:ext>
            </a:extLst>
          </p:cNvPr>
          <p:cNvCxnSpPr>
            <a:cxnSpLocks/>
          </p:cNvCxnSpPr>
          <p:nvPr/>
        </p:nvCxnSpPr>
        <p:spPr>
          <a:xfrm>
            <a:off x="645825" y="2076694"/>
            <a:ext cx="1" cy="230485"/>
          </a:xfrm>
          <a:prstGeom prst="straightConnector1">
            <a:avLst/>
          </a:prstGeom>
          <a:ln w="12700">
            <a:solidFill>
              <a:schemeClr val="tx1">
                <a:alpha val="96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3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E647D29-D8F2-4DB0-B68E-2134D7A3353C}"/>
              </a:ext>
            </a:extLst>
          </p:cNvPr>
          <p:cNvSpPr/>
          <p:nvPr/>
        </p:nvSpPr>
        <p:spPr>
          <a:xfrm>
            <a:off x="705502" y="768100"/>
            <a:ext cx="84384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chemicaliën opslag in een ATEX area wordt voorzien van een vloeistofdichte coating / gietvloer. </a:t>
            </a:r>
          </a:p>
          <a:p>
            <a:r>
              <a:rPr lang="nl-NL" altLang="nl-NL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Aspecten: mechanisch, chemicaliën, </a:t>
            </a:r>
            <a:r>
              <a:rPr lang="nl-NL" altLang="nl-NL" sz="2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anti-slip</a:t>
            </a:r>
            <a:r>
              <a:rPr lang="nl-NL" altLang="nl-NL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zijn voorzien</a:t>
            </a:r>
          </a:p>
          <a:p>
            <a:endParaRPr lang="nl-NL" altLang="nl-NL" sz="2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klant laat een vloeistofdicht inspectie uitvoeren en de vloer wordt voorzien van een certificaat vloeistofdicht. </a:t>
            </a:r>
          </a:p>
          <a:p>
            <a:endParaRPr lang="nl-NL" altLang="nl-NL" sz="2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zit het met de elektrostatische spanningsopbouw en de kans tot vonk overslag in deze EX zone? </a:t>
            </a:r>
          </a:p>
          <a:p>
            <a:r>
              <a:rPr lang="nl-NL" altLang="nl-NL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Vergeten? </a:t>
            </a:r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F1E0C986-2DE7-400C-BD19-AD712CDC2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503" y="860894"/>
            <a:ext cx="829411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15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>
            <a:extLst>
              <a:ext uri="{FF2B5EF4-FFF2-40B4-BE49-F238E27FC236}">
                <a16:creationId xmlns:a16="http://schemas.microsoft.com/office/drawing/2014/main" id="{35196C8C-9DD1-4267-B1D7-327FCAB50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783" y="1772335"/>
            <a:ext cx="8250464" cy="259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5">
            <a:extLst>
              <a:ext uri="{FF2B5EF4-FFF2-40B4-BE49-F238E27FC236}">
                <a16:creationId xmlns:a16="http://schemas.microsoft.com/office/drawing/2014/main" id="{84BA2AE8-0359-4CDC-BE87-E9039052B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2" b="2773"/>
          <a:stretch>
            <a:fillRect/>
          </a:stretch>
        </p:blipFill>
        <p:spPr bwMode="auto">
          <a:xfrm>
            <a:off x="7018922" y="772057"/>
            <a:ext cx="18002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20">
            <a:extLst>
              <a:ext uri="{FF2B5EF4-FFF2-40B4-BE49-F238E27FC236}">
                <a16:creationId xmlns:a16="http://schemas.microsoft.com/office/drawing/2014/main" id="{14AAD821-F997-4EC8-BA0A-DBF79A0B8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49" y="693862"/>
            <a:ext cx="9001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Voorbeeld 3: ATEX vloeistofdicht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kunststof vloersysteem</a:t>
            </a:r>
          </a:p>
        </p:txBody>
      </p:sp>
    </p:spTree>
    <p:extLst>
      <p:ext uri="{BB962C8B-B14F-4D97-AF65-F5344CB8AC3E}">
        <p14:creationId xmlns:p14="http://schemas.microsoft.com/office/powerpoint/2010/main" val="2761296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14F4EF45-6563-4A55-B993-BFFB1A39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14"/>
          <a:stretch>
            <a:fillRect/>
          </a:stretch>
        </p:blipFill>
        <p:spPr bwMode="auto">
          <a:xfrm>
            <a:off x="723900" y="2432050"/>
            <a:ext cx="84201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32AA184-1878-4001-8988-8E84AE61D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855788"/>
            <a:ext cx="799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cs typeface="Arial" panose="020B0604020202020204" pitchFamily="34" charset="0"/>
              </a:rPr>
              <a:t>ATEX EP gietvloer &gt; 500V              </a:t>
            </a:r>
          </a:p>
        </p:txBody>
      </p:sp>
      <p:sp>
        <p:nvSpPr>
          <p:cNvPr id="6" name="Rechthoek 6">
            <a:extLst>
              <a:ext uri="{FF2B5EF4-FFF2-40B4-BE49-F238E27FC236}">
                <a16:creationId xmlns:a16="http://schemas.microsoft.com/office/drawing/2014/main" id="{DC247476-B0D9-465F-A400-D7FC745A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718851"/>
            <a:ext cx="8820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Voorbeeld 4: opwaarderen ATEX vloer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cs typeface="Arial" panose="020B0604020202020204" pitchFamily="34" charset="0"/>
              </a:rPr>
              <a:t>(slijtage, gebruik, veroudering)</a:t>
            </a:r>
          </a:p>
        </p:txBody>
      </p:sp>
      <p:sp>
        <p:nvSpPr>
          <p:cNvPr id="7" name="Rechthoek 1">
            <a:extLst>
              <a:ext uri="{FF2B5EF4-FFF2-40B4-BE49-F238E27FC236}">
                <a16:creationId xmlns:a16="http://schemas.microsoft.com/office/drawing/2014/main" id="{5C833245-CC70-467B-AD23-8BA8CAE6C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1855788"/>
            <a:ext cx="3341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cs typeface="Arial" panose="020B0604020202020204" pitchFamily="34" charset="0"/>
              </a:rPr>
              <a:t>Opgewaardeerde vloer met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cs typeface="Arial" panose="020B0604020202020204" pitchFamily="34" charset="0"/>
              </a:rPr>
              <a:t>matte PU ATEX toplaag &lt; 10 V</a:t>
            </a:r>
          </a:p>
        </p:txBody>
      </p:sp>
    </p:spTree>
    <p:extLst>
      <p:ext uri="{BB962C8B-B14F-4D97-AF65-F5344CB8AC3E}">
        <p14:creationId xmlns:p14="http://schemas.microsoft.com/office/powerpoint/2010/main" val="25566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914FF91-EFE8-4BA9-81F4-1D764F6F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614"/>
            <a:ext cx="9144000" cy="373863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D166B58-9C82-4FE5-9E7A-69649550CC39}"/>
              </a:ext>
            </a:extLst>
          </p:cNvPr>
          <p:cNvSpPr txBox="1"/>
          <p:nvPr/>
        </p:nvSpPr>
        <p:spPr>
          <a:xfrm>
            <a:off x="596488" y="1857913"/>
            <a:ext cx="795102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Actief sinds 2004 als MIJtech Kunststofvloeradvies, 15 jaar!</a:t>
            </a:r>
          </a:p>
          <a:p>
            <a:endParaRPr lang="nl-NL" sz="2400" dirty="0"/>
          </a:p>
          <a:p>
            <a:r>
              <a:rPr lang="nl-NL" sz="5400" dirty="0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242754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7" descr="O:\mijtech 2016\vanaf 2012\fotos\2017\juni\20170602_105416.jpg">
            <a:extLst>
              <a:ext uri="{FF2B5EF4-FFF2-40B4-BE49-F238E27FC236}">
                <a16:creationId xmlns:a16="http://schemas.microsoft.com/office/drawing/2014/main" id="{6E88F150-5EFC-46C4-9DE5-AE6A5DD37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852" y="815117"/>
            <a:ext cx="3760788" cy="212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2">
            <a:extLst>
              <a:ext uri="{FF2B5EF4-FFF2-40B4-BE49-F238E27FC236}">
                <a16:creationId xmlns:a16="http://schemas.microsoft.com/office/drawing/2014/main" id="{E3869269-CE52-4BA7-BAE4-65D79A0F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491" y="2571750"/>
            <a:ext cx="3944250" cy="165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0" descr="http://www.mijtech-kunststofvloeradvies.nl/files/ATEX/Atex%20MIJtech.png">
            <a:extLst>
              <a:ext uri="{FF2B5EF4-FFF2-40B4-BE49-F238E27FC236}">
                <a16:creationId xmlns:a16="http://schemas.microsoft.com/office/drawing/2014/main" id="{4AD68010-581C-492A-B7E1-BC517759F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2879" y="815117"/>
            <a:ext cx="940537" cy="102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4621BB2-515E-420B-A804-69A3DB89742D}"/>
              </a:ext>
            </a:extLst>
          </p:cNvPr>
          <p:cNvSpPr txBox="1"/>
          <p:nvPr/>
        </p:nvSpPr>
        <p:spPr>
          <a:xfrm>
            <a:off x="4948517" y="815117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vloeistofdicht</a:t>
            </a:r>
          </a:p>
        </p:txBody>
      </p:sp>
    </p:spTree>
    <p:extLst>
      <p:ext uri="{BB962C8B-B14F-4D97-AF65-F5344CB8AC3E}">
        <p14:creationId xmlns:p14="http://schemas.microsoft.com/office/powerpoint/2010/main" val="3067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0" descr="O:\mijtech 2016\vanaf 2012\fotos\2017\juni\20170602_103554.jpg">
            <a:extLst>
              <a:ext uri="{FF2B5EF4-FFF2-40B4-BE49-F238E27FC236}">
                <a16:creationId xmlns:a16="http://schemas.microsoft.com/office/drawing/2014/main" id="{B1785F4D-9822-482A-BDA5-3E3773969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29" y="822277"/>
            <a:ext cx="5424301" cy="337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11" descr="http://www.mijtech-kunststofvloeradvies.nl/files/ATEX/Atex%20MIJtech.png">
            <a:extLst>
              <a:ext uri="{FF2B5EF4-FFF2-40B4-BE49-F238E27FC236}">
                <a16:creationId xmlns:a16="http://schemas.microsoft.com/office/drawing/2014/main" id="{76C0DD42-2324-45CC-974F-C4F077BDE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90" y="822277"/>
            <a:ext cx="862561" cy="94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C3829AF-A422-4C1B-9704-D9B389E43DE3}"/>
              </a:ext>
            </a:extLst>
          </p:cNvPr>
          <p:cNvSpPr txBox="1"/>
          <p:nvPr/>
        </p:nvSpPr>
        <p:spPr>
          <a:xfrm>
            <a:off x="6676464" y="2586767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vloeistofdicht</a:t>
            </a:r>
          </a:p>
        </p:txBody>
      </p:sp>
    </p:spTree>
    <p:extLst>
      <p:ext uri="{BB962C8B-B14F-4D97-AF65-F5344CB8AC3E}">
        <p14:creationId xmlns:p14="http://schemas.microsoft.com/office/powerpoint/2010/main" val="354749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 descr="O:\mijtech 2016\vanaf 2012\fotos\2017\april 4\20170420_140819.jpg">
            <a:extLst>
              <a:ext uri="{FF2B5EF4-FFF2-40B4-BE49-F238E27FC236}">
                <a16:creationId xmlns:a16="http://schemas.microsoft.com/office/drawing/2014/main" id="{E03A99FF-388A-4554-9338-4C8F638B0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041" y="845358"/>
            <a:ext cx="4249335" cy="234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0" descr="O:\mijtech 2016\vanaf 2012\fotos\2017\april 4\20170420_141238.jpg">
            <a:extLst>
              <a:ext uri="{FF2B5EF4-FFF2-40B4-BE49-F238E27FC236}">
                <a16:creationId xmlns:a16="http://schemas.microsoft.com/office/drawing/2014/main" id="{3BDB1844-4A46-494F-B933-50B6306DF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508" y="2230437"/>
            <a:ext cx="3572528" cy="22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1" descr="O:\mijtech 2016\vanaf 2012\fotos\2017\april 4\20170420_140836.jpg">
            <a:extLst>
              <a:ext uri="{FF2B5EF4-FFF2-40B4-BE49-F238E27FC236}">
                <a16:creationId xmlns:a16="http://schemas.microsoft.com/office/drawing/2014/main" id="{6C542796-BE6A-4005-A138-2DC44BFF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818" y="845359"/>
            <a:ext cx="2259218" cy="127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D54227F-C43D-4D1F-96C1-46FBA49EE3BD}"/>
              </a:ext>
            </a:extLst>
          </p:cNvPr>
          <p:cNvSpPr txBox="1"/>
          <p:nvPr/>
        </p:nvSpPr>
        <p:spPr>
          <a:xfrm>
            <a:off x="1485900" y="3612105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vloeistofdicht</a:t>
            </a:r>
          </a:p>
        </p:txBody>
      </p:sp>
    </p:spTree>
    <p:extLst>
      <p:ext uri="{BB962C8B-B14F-4D97-AF65-F5344CB8AC3E}">
        <p14:creationId xmlns:p14="http://schemas.microsoft.com/office/powerpoint/2010/main" val="1603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7" descr="O:\mijtech 2016\vanaf 2012\fotos\2018\januari\20180103_172051.jpg">
            <a:extLst>
              <a:ext uri="{FF2B5EF4-FFF2-40B4-BE49-F238E27FC236}">
                <a16:creationId xmlns:a16="http://schemas.microsoft.com/office/drawing/2014/main" id="{FFCDF527-C0C1-4705-B86F-249CA4903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100" y="787183"/>
            <a:ext cx="30956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10" descr="O:\mijtech 2016\vanaf 2012\fotos\2018\januari\20180103_162043.jpg">
            <a:extLst>
              <a:ext uri="{FF2B5EF4-FFF2-40B4-BE49-F238E27FC236}">
                <a16:creationId xmlns:a16="http://schemas.microsoft.com/office/drawing/2014/main" id="{9CAD8CC3-6910-47C6-9798-8D716DAB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1145" y="783572"/>
            <a:ext cx="173513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1">
            <a:extLst>
              <a:ext uri="{FF2B5EF4-FFF2-40B4-BE49-F238E27FC236}">
                <a16:creationId xmlns:a16="http://schemas.microsoft.com/office/drawing/2014/main" id="{4673907C-5BC1-41DA-8140-1CBBCE56E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590" y="242701"/>
            <a:ext cx="1213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sz="2400" dirty="0"/>
              <a:t>banden</a:t>
            </a:r>
          </a:p>
        </p:txBody>
      </p:sp>
      <p:sp>
        <p:nvSpPr>
          <p:cNvPr id="5" name="Tekstvak 11">
            <a:extLst>
              <a:ext uri="{FF2B5EF4-FFF2-40B4-BE49-F238E27FC236}">
                <a16:creationId xmlns:a16="http://schemas.microsoft.com/office/drawing/2014/main" id="{D708FC07-DF67-4CF9-8AD4-A79A28E9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00" y="2616967"/>
            <a:ext cx="3318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sz="2400" dirty="0">
                <a:cs typeface="Arial" panose="020B0604020202020204" pitchFamily="34" charset="0"/>
              </a:rPr>
              <a:t>voor en achteruit rijden</a:t>
            </a:r>
          </a:p>
        </p:txBody>
      </p:sp>
      <p:sp>
        <p:nvSpPr>
          <p:cNvPr id="6" name="Tekstvak 12">
            <a:extLst>
              <a:ext uri="{FF2B5EF4-FFF2-40B4-BE49-F238E27FC236}">
                <a16:creationId xmlns:a16="http://schemas.microsoft.com/office/drawing/2014/main" id="{65BCDB19-0E6A-4F3E-9CCB-7402567A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6" y="3144659"/>
            <a:ext cx="406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sz="2400" dirty="0"/>
              <a:t>zwarte banden</a:t>
            </a:r>
          </a:p>
        </p:txBody>
      </p:sp>
      <p:sp>
        <p:nvSpPr>
          <p:cNvPr id="7" name="Tekstvak 13">
            <a:extLst>
              <a:ext uri="{FF2B5EF4-FFF2-40B4-BE49-F238E27FC236}">
                <a16:creationId xmlns:a16="http://schemas.microsoft.com/office/drawing/2014/main" id="{F38C49F7-14E9-43C6-AB13-C9E31F08F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763" y="3878423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sz="2400" dirty="0">
                <a:cs typeface="Arial" panose="020B0604020202020204" pitchFamily="34" charset="0"/>
              </a:rPr>
              <a:t>sturen</a:t>
            </a:r>
          </a:p>
        </p:txBody>
      </p:sp>
      <p:sp>
        <p:nvSpPr>
          <p:cNvPr id="8" name="Tekstvak 14">
            <a:extLst>
              <a:ext uri="{FF2B5EF4-FFF2-40B4-BE49-F238E27FC236}">
                <a16:creationId xmlns:a16="http://schemas.microsoft.com/office/drawing/2014/main" id="{67A90BAE-63BF-4104-91B4-B0C20CE71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6" y="3505548"/>
            <a:ext cx="3318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sz="2400" dirty="0">
                <a:cs typeface="Arial" panose="020B0604020202020204" pitchFamily="34" charset="0"/>
              </a:rPr>
              <a:t>voor en achteruit rijden</a:t>
            </a:r>
          </a:p>
        </p:txBody>
      </p:sp>
      <p:sp>
        <p:nvSpPr>
          <p:cNvPr id="9" name="Tekstvak 15">
            <a:extLst>
              <a:ext uri="{FF2B5EF4-FFF2-40B4-BE49-F238E27FC236}">
                <a16:creationId xmlns:a16="http://schemas.microsoft.com/office/drawing/2014/main" id="{B94ADF6F-6E0B-4FD2-B0D9-E75086DC7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00" y="2913827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sz="2400" dirty="0">
                <a:cs typeface="Arial" panose="020B0604020202020204" pitchFamily="34" charset="0"/>
              </a:rPr>
              <a:t>sturen</a:t>
            </a:r>
          </a:p>
        </p:txBody>
      </p:sp>
      <p:sp>
        <p:nvSpPr>
          <p:cNvPr id="10" name="Tekstvak 16">
            <a:extLst>
              <a:ext uri="{FF2B5EF4-FFF2-40B4-BE49-F238E27FC236}">
                <a16:creationId xmlns:a16="http://schemas.microsoft.com/office/drawing/2014/main" id="{5B0BB82B-1EE0-4C1B-9997-926D9DC4B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14" y="2257998"/>
            <a:ext cx="3079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sz="2400" dirty="0">
                <a:cs typeface="Arial" panose="020B0604020202020204" pitchFamily="34" charset="0"/>
              </a:rPr>
              <a:t>non </a:t>
            </a:r>
            <a:r>
              <a:rPr lang="nl-NL" altLang="nl-NL" sz="2400" dirty="0" err="1">
                <a:cs typeface="Arial" panose="020B0604020202020204" pitchFamily="34" charset="0"/>
              </a:rPr>
              <a:t>marking</a:t>
            </a:r>
            <a:r>
              <a:rPr lang="nl-NL" altLang="nl-NL" sz="2400" dirty="0">
                <a:cs typeface="Arial" panose="020B0604020202020204" pitchFamily="34" charset="0"/>
              </a:rPr>
              <a:t> banden </a:t>
            </a:r>
          </a:p>
        </p:txBody>
      </p:sp>
      <p:sp>
        <p:nvSpPr>
          <p:cNvPr id="11" name="Tekstvak 17">
            <a:extLst>
              <a:ext uri="{FF2B5EF4-FFF2-40B4-BE49-F238E27FC236}">
                <a16:creationId xmlns:a16="http://schemas.microsoft.com/office/drawing/2014/main" id="{65C6306C-2307-43A3-9E55-F56FE5EA2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96" y="727543"/>
            <a:ext cx="2787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sz="2400" dirty="0">
                <a:cs typeface="Arial" panose="020B0604020202020204" pitchFamily="34" charset="0"/>
              </a:rPr>
              <a:t>PU banden Reach </a:t>
            </a:r>
          </a:p>
        </p:txBody>
      </p:sp>
      <p:sp>
        <p:nvSpPr>
          <p:cNvPr id="12" name="Tekstvak 18">
            <a:extLst>
              <a:ext uri="{FF2B5EF4-FFF2-40B4-BE49-F238E27FC236}">
                <a16:creationId xmlns:a16="http://schemas.microsoft.com/office/drawing/2014/main" id="{A28D5F5C-4880-411D-ABB0-2F8F9679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82" y="1326632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sz="2400" dirty="0">
                <a:cs typeface="Arial" panose="020B0604020202020204" pitchFamily="34" charset="0"/>
              </a:rPr>
              <a:t>sturen</a:t>
            </a:r>
          </a:p>
        </p:txBody>
      </p:sp>
      <p:sp>
        <p:nvSpPr>
          <p:cNvPr id="13" name="Tekstvak 19">
            <a:extLst>
              <a:ext uri="{FF2B5EF4-FFF2-40B4-BE49-F238E27FC236}">
                <a16:creationId xmlns:a16="http://schemas.microsoft.com/office/drawing/2014/main" id="{83146ECF-8912-4645-A356-BBB6E0E5A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96" y="1676899"/>
            <a:ext cx="3456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sz="2400" dirty="0">
                <a:cs typeface="Arial" panose="020B0604020202020204" pitchFamily="34" charset="0"/>
              </a:rPr>
              <a:t>lepels omhoog / omlaag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5698659-C03E-449E-8C2B-9A66311EF8E7}"/>
              </a:ext>
            </a:extLst>
          </p:cNvPr>
          <p:cNvSpPr/>
          <p:nvPr/>
        </p:nvSpPr>
        <p:spPr>
          <a:xfrm>
            <a:off x="651800" y="3242229"/>
            <a:ext cx="3456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lepels omhoog / omlaag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39CE73F3-CC2C-4353-A01B-1ED420E82F6C}"/>
              </a:ext>
            </a:extLst>
          </p:cNvPr>
          <p:cNvSpPr/>
          <p:nvPr/>
        </p:nvSpPr>
        <p:spPr>
          <a:xfrm>
            <a:off x="3968100" y="4235769"/>
            <a:ext cx="3456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lepels omhoog / omlaag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66C7F43-147E-43FD-9115-82985D1057CB}"/>
              </a:ext>
            </a:extLst>
          </p:cNvPr>
          <p:cNvSpPr/>
          <p:nvPr/>
        </p:nvSpPr>
        <p:spPr>
          <a:xfrm>
            <a:off x="653368" y="1017555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 en achteruit rijden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BC96EDB-E769-4BF9-9940-1F6248A81893}"/>
              </a:ext>
            </a:extLst>
          </p:cNvPr>
          <p:cNvSpPr txBox="1"/>
          <p:nvPr/>
        </p:nvSpPr>
        <p:spPr>
          <a:xfrm>
            <a:off x="736703" y="4109255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vloeistofdicht</a:t>
            </a:r>
          </a:p>
        </p:txBody>
      </p:sp>
    </p:spTree>
    <p:extLst>
      <p:ext uri="{BB962C8B-B14F-4D97-AF65-F5344CB8AC3E}">
        <p14:creationId xmlns:p14="http://schemas.microsoft.com/office/powerpoint/2010/main" val="22293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DC64239-3D3E-4D15-8BB4-F0E9ABC0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2021">
            <a:off x="6291554" y="893541"/>
            <a:ext cx="2461834" cy="347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23D929-E5A1-4237-ADA8-440DC692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13" y="765975"/>
            <a:ext cx="2701409" cy="383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07AFE45-1DA4-424C-B2F1-9BAB6E74D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56609">
            <a:off x="3908278" y="1038024"/>
            <a:ext cx="2412225" cy="34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5DEC792-F10C-4422-969B-B8A29D579DCF}"/>
              </a:ext>
            </a:extLst>
          </p:cNvPr>
          <p:cNvSpPr/>
          <p:nvPr/>
        </p:nvSpPr>
        <p:spPr>
          <a:xfrm>
            <a:off x="1338824" y="1380751"/>
            <a:ext cx="832877" cy="192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1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">
            <a:extLst>
              <a:ext uri="{FF2B5EF4-FFF2-40B4-BE49-F238E27FC236}">
                <a16:creationId xmlns:a16="http://schemas.microsoft.com/office/drawing/2014/main" id="{25B63A0D-52DF-4879-A096-5785BD00BD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87" y="860894"/>
            <a:ext cx="5582653" cy="37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7C1C635A-111E-452B-832A-D66A4ADB3EBE}"/>
              </a:ext>
            </a:extLst>
          </p:cNvPr>
          <p:cNvSpPr/>
          <p:nvPr/>
        </p:nvSpPr>
        <p:spPr>
          <a:xfrm>
            <a:off x="3038835" y="129276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Vloeistofdichte vloer. </a:t>
            </a:r>
          </a:p>
          <a:p>
            <a:r>
              <a:rPr lang="nl-NL" altLang="nl-NL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potentieel explosiegevaar?</a:t>
            </a:r>
          </a:p>
        </p:txBody>
      </p:sp>
      <p:pic>
        <p:nvPicPr>
          <p:cNvPr id="4" name="Afbeelding 11" descr="http://www.mijtech-kunststofvloeradvies.nl/files/ATEX/Atex%20MIJtech.png">
            <a:extLst>
              <a:ext uri="{FF2B5EF4-FFF2-40B4-BE49-F238E27FC236}">
                <a16:creationId xmlns:a16="http://schemas.microsoft.com/office/drawing/2014/main" id="{BD867123-03AE-4B81-9164-0B8E304C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90" y="822277"/>
            <a:ext cx="862561" cy="94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473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575</Words>
  <Application>Microsoft Office PowerPoint</Application>
  <PresentationFormat>Diavoorstelling (16:9)</PresentationFormat>
  <Paragraphs>146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Grafisch Lyceum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Twan Lammers</dc:creator>
  <cp:lastModifiedBy>Rene Mijling Mijtech</cp:lastModifiedBy>
  <cp:revision>9</cp:revision>
  <cp:lastPrinted>2019-03-26T12:49:57Z</cp:lastPrinted>
  <dcterms:created xsi:type="dcterms:W3CDTF">2016-12-01T20:28:35Z</dcterms:created>
  <dcterms:modified xsi:type="dcterms:W3CDTF">2019-03-26T12:53:41Z</dcterms:modified>
</cp:coreProperties>
</file>