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9" r:id="rId3"/>
    <p:sldId id="320" r:id="rId4"/>
    <p:sldId id="331" r:id="rId5"/>
    <p:sldId id="351" r:id="rId6"/>
    <p:sldId id="340" r:id="rId7"/>
    <p:sldId id="356" r:id="rId8"/>
    <p:sldId id="341" r:id="rId9"/>
    <p:sldId id="324" r:id="rId10"/>
    <p:sldId id="343" r:id="rId11"/>
    <p:sldId id="357" r:id="rId12"/>
    <p:sldId id="332" r:id="rId13"/>
    <p:sldId id="350" r:id="rId14"/>
    <p:sldId id="354" r:id="rId15"/>
    <p:sldId id="358" r:id="rId16"/>
  </p:sldIdLst>
  <p:sldSz cx="9144000" cy="6858000" type="screen4x3"/>
  <p:notesSz cx="6805613" cy="99441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AC4"/>
    <a:srgbClr val="7F7F7F"/>
    <a:srgbClr val="454545"/>
    <a:srgbClr val="FB2121"/>
    <a:srgbClr val="DB131D"/>
    <a:srgbClr val="105471"/>
    <a:srgbClr val="EE3640"/>
    <a:srgbClr val="DC0028"/>
    <a:srgbClr val="666666"/>
    <a:srgbClr val="D22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3" autoAdjust="0"/>
    <p:restoredTop sz="73099" autoAdjust="0"/>
  </p:normalViewPr>
  <p:slideViewPr>
    <p:cSldViewPr>
      <p:cViewPr>
        <p:scale>
          <a:sx n="100" d="100"/>
          <a:sy n="100" d="100"/>
        </p:scale>
        <p:origin x="-78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066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FD9DBF-B8D5-4472-8DE1-911CE585A08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32D060F-8EC2-4285-AF71-F6CEF7DCB04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Macro Nederland</a:t>
          </a:r>
          <a:endParaRPr lang="nl-NL" dirty="0">
            <a:solidFill>
              <a:schemeClr val="tx1"/>
            </a:solidFill>
          </a:endParaRPr>
        </a:p>
      </dgm:t>
    </dgm:pt>
    <dgm:pt modelId="{01DDB027-F6B6-406C-925F-B99C2A25F681}" type="parTrans" cxnId="{8530BC60-E266-4C2F-9D3E-E8BE242E3056}">
      <dgm:prSet/>
      <dgm:spPr/>
      <dgm:t>
        <a:bodyPr/>
        <a:lstStyle/>
        <a:p>
          <a:endParaRPr lang="nl-NL"/>
        </a:p>
      </dgm:t>
    </dgm:pt>
    <dgm:pt modelId="{B012C72C-0E4C-47AB-9C29-CC81D7AF77FE}" type="sibTrans" cxnId="{8530BC60-E266-4C2F-9D3E-E8BE242E3056}">
      <dgm:prSet/>
      <dgm:spPr/>
      <dgm:t>
        <a:bodyPr/>
        <a:lstStyle/>
        <a:p>
          <a:endParaRPr lang="nl-NL"/>
        </a:p>
      </dgm:t>
    </dgm:pt>
    <dgm:pt modelId="{6859E02B-0011-4B57-8BAE-115B21588962}">
      <dgm:prSet phldrT="[Text]" custT="1"/>
      <dgm:spPr>
        <a:solidFill>
          <a:srgbClr val="00B050"/>
        </a:solidFill>
      </dgm:spPr>
      <dgm:t>
        <a:bodyPr/>
        <a:lstStyle/>
        <a:p>
          <a:r>
            <a:rPr lang="nl-NL" sz="2400" dirty="0" smtClean="0"/>
            <a:t>Verwachtingen:</a:t>
          </a:r>
        </a:p>
        <a:p>
          <a:r>
            <a:rPr lang="nl-NL" sz="2400" dirty="0" smtClean="0"/>
            <a:t>BBP 2019: +1,5%</a:t>
          </a:r>
        </a:p>
        <a:p>
          <a:r>
            <a:rPr lang="nl-NL" sz="2400" dirty="0" smtClean="0"/>
            <a:t>BBP 2020: +1,5%</a:t>
          </a:r>
        </a:p>
      </dgm:t>
    </dgm:pt>
    <dgm:pt modelId="{4B58F8FE-7D3E-4DB8-8C19-362672A568A7}" type="parTrans" cxnId="{180A6F5D-87F3-4F91-BE06-D25ABA9A8F83}">
      <dgm:prSet/>
      <dgm:spPr/>
      <dgm:t>
        <a:bodyPr/>
        <a:lstStyle/>
        <a:p>
          <a:endParaRPr lang="nl-NL"/>
        </a:p>
      </dgm:t>
    </dgm:pt>
    <dgm:pt modelId="{08BA069B-31C3-4B97-8D91-61C4E5E4ECB5}" type="sibTrans" cxnId="{180A6F5D-87F3-4F91-BE06-D25ABA9A8F83}">
      <dgm:prSet/>
      <dgm:spPr/>
      <dgm:t>
        <a:bodyPr/>
        <a:lstStyle/>
        <a:p>
          <a:endParaRPr lang="nl-NL"/>
        </a:p>
      </dgm:t>
    </dgm:pt>
    <dgm:pt modelId="{AD958C16-3CFA-42E6-91B1-102D6D48AEAC}">
      <dgm:prSet phldrT="[Text]" custT="1"/>
      <dgm:spPr/>
      <dgm:t>
        <a:bodyPr/>
        <a:lstStyle/>
        <a:p>
          <a:r>
            <a:rPr lang="nl-NL" sz="2400" dirty="0" smtClean="0"/>
            <a:t>Risico’s:</a:t>
          </a:r>
        </a:p>
        <a:p>
          <a:r>
            <a:rPr lang="nl-NL" sz="2400" dirty="0" smtClean="0"/>
            <a:t>Handelsoorlog, </a:t>
          </a:r>
          <a:r>
            <a:rPr lang="nl-NL" sz="2400" dirty="0" err="1" smtClean="0"/>
            <a:t>Brexit</a:t>
          </a:r>
          <a:r>
            <a:rPr lang="nl-NL" sz="2400" dirty="0" smtClean="0"/>
            <a:t>, verkiezingen,             EU sentiment, rente, huizenprijzen </a:t>
          </a:r>
        </a:p>
      </dgm:t>
    </dgm:pt>
    <dgm:pt modelId="{4437DC13-C4B1-4591-91AC-8C300CC237CF}" type="parTrans" cxnId="{7B34279C-B22C-49A6-AEE7-9E503F7C91AA}">
      <dgm:prSet/>
      <dgm:spPr/>
      <dgm:t>
        <a:bodyPr/>
        <a:lstStyle/>
        <a:p>
          <a:endParaRPr lang="nl-NL"/>
        </a:p>
      </dgm:t>
    </dgm:pt>
    <dgm:pt modelId="{C22B77BE-BD09-4521-BAE4-D4EA96995092}" type="sibTrans" cxnId="{7B34279C-B22C-49A6-AEE7-9E503F7C91AA}">
      <dgm:prSet/>
      <dgm:spPr/>
      <dgm:t>
        <a:bodyPr/>
        <a:lstStyle/>
        <a:p>
          <a:endParaRPr lang="nl-NL"/>
        </a:p>
      </dgm:t>
    </dgm:pt>
    <dgm:pt modelId="{C9810EDD-92B5-4743-9BB3-EC03068F3E39}" type="pres">
      <dgm:prSet presAssocID="{22FD9DBF-B8D5-4472-8DE1-911CE585A0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A58696E4-2289-49B6-A8CE-448E5E7F6B4E}" type="pres">
      <dgm:prSet presAssocID="{D32D060F-8EC2-4285-AF71-F6CEF7DCB043}" presName="root" presStyleCnt="0">
        <dgm:presLayoutVars>
          <dgm:chMax/>
          <dgm:chPref val="4"/>
        </dgm:presLayoutVars>
      </dgm:prSet>
      <dgm:spPr/>
    </dgm:pt>
    <dgm:pt modelId="{1BCE83FD-A5C7-4FFA-B19E-3AC6F99A66A2}" type="pres">
      <dgm:prSet presAssocID="{D32D060F-8EC2-4285-AF71-F6CEF7DCB043}" presName="rootComposite" presStyleCnt="0">
        <dgm:presLayoutVars/>
      </dgm:prSet>
      <dgm:spPr/>
    </dgm:pt>
    <dgm:pt modelId="{A5ECE195-4560-442F-B6A2-ADB8ABF53671}" type="pres">
      <dgm:prSet presAssocID="{D32D060F-8EC2-4285-AF71-F6CEF7DCB043}" presName="rootText" presStyleLbl="node0" presStyleIdx="0" presStyleCnt="1" custLinFactNeighborX="-870" custLinFactNeighborY="-518">
        <dgm:presLayoutVars>
          <dgm:chMax/>
          <dgm:chPref val="4"/>
        </dgm:presLayoutVars>
      </dgm:prSet>
      <dgm:spPr/>
      <dgm:t>
        <a:bodyPr/>
        <a:lstStyle/>
        <a:p>
          <a:endParaRPr lang="nl-NL"/>
        </a:p>
      </dgm:t>
    </dgm:pt>
    <dgm:pt modelId="{6AE3823A-6012-409D-B31A-F71765320EAC}" type="pres">
      <dgm:prSet presAssocID="{D32D060F-8EC2-4285-AF71-F6CEF7DCB043}" presName="childShape" presStyleCnt="0">
        <dgm:presLayoutVars>
          <dgm:chMax val="0"/>
          <dgm:chPref val="0"/>
        </dgm:presLayoutVars>
      </dgm:prSet>
      <dgm:spPr/>
    </dgm:pt>
    <dgm:pt modelId="{4C2B4843-C1EA-4726-9BBA-1CB31D719D59}" type="pres">
      <dgm:prSet presAssocID="{6859E02B-0011-4B57-8BAE-115B21588962}" presName="childComposite" presStyleCnt="0">
        <dgm:presLayoutVars>
          <dgm:chMax val="0"/>
          <dgm:chPref val="0"/>
        </dgm:presLayoutVars>
      </dgm:prSet>
      <dgm:spPr/>
    </dgm:pt>
    <dgm:pt modelId="{7D857329-0C48-4325-977C-9AF65F47F4C3}" type="pres">
      <dgm:prSet presAssocID="{6859E02B-0011-4B57-8BAE-115B21588962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821A02-9769-4531-8D04-EFFF8419B798}" type="pres">
      <dgm:prSet presAssocID="{6859E02B-0011-4B57-8BAE-115B21588962}" presName="childText" presStyleLbl="lnNode1" presStyleIdx="0" presStyleCnt="2" custScaleY="129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398E53-C7C4-472A-B78F-6B474693E28A}" type="pres">
      <dgm:prSet presAssocID="{AD958C16-3CFA-42E6-91B1-102D6D48AEAC}" presName="childComposite" presStyleCnt="0">
        <dgm:presLayoutVars>
          <dgm:chMax val="0"/>
          <dgm:chPref val="0"/>
        </dgm:presLayoutVars>
      </dgm:prSet>
      <dgm:spPr/>
    </dgm:pt>
    <dgm:pt modelId="{6FAD43F9-72C6-49CB-8D62-29F9851B1E0F}" type="pres">
      <dgm:prSet presAssocID="{AD958C16-3CFA-42E6-91B1-102D6D48AEAC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B63B9E-66D8-4AE2-A961-3E2785B70424}" type="pres">
      <dgm:prSet presAssocID="{AD958C16-3CFA-42E6-91B1-102D6D48AEA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8E837A-1766-4FD2-B1A1-951692477B8F}" type="presOf" srcId="{22FD9DBF-B8D5-4472-8DE1-911CE585A089}" destId="{C9810EDD-92B5-4743-9BB3-EC03068F3E39}" srcOrd="0" destOrd="0" presId="urn:microsoft.com/office/officeart/2008/layout/PictureAccentList"/>
    <dgm:cxn modelId="{89528406-2BFC-4330-9FF0-248F6861E671}" type="presOf" srcId="{AD958C16-3CFA-42E6-91B1-102D6D48AEAC}" destId="{91B63B9E-66D8-4AE2-A961-3E2785B70424}" srcOrd="0" destOrd="0" presId="urn:microsoft.com/office/officeart/2008/layout/PictureAccentList"/>
    <dgm:cxn modelId="{8530BC60-E266-4C2F-9D3E-E8BE242E3056}" srcId="{22FD9DBF-B8D5-4472-8DE1-911CE585A089}" destId="{D32D060F-8EC2-4285-AF71-F6CEF7DCB043}" srcOrd="0" destOrd="0" parTransId="{01DDB027-F6B6-406C-925F-B99C2A25F681}" sibTransId="{B012C72C-0E4C-47AB-9C29-CC81D7AF77FE}"/>
    <dgm:cxn modelId="{27C14143-8C90-4EAB-8930-247B676FAA67}" type="presOf" srcId="{D32D060F-8EC2-4285-AF71-F6CEF7DCB043}" destId="{A5ECE195-4560-442F-B6A2-ADB8ABF53671}" srcOrd="0" destOrd="0" presId="urn:microsoft.com/office/officeart/2008/layout/PictureAccentList"/>
    <dgm:cxn modelId="{180A6F5D-87F3-4F91-BE06-D25ABA9A8F83}" srcId="{D32D060F-8EC2-4285-AF71-F6CEF7DCB043}" destId="{6859E02B-0011-4B57-8BAE-115B21588962}" srcOrd="0" destOrd="0" parTransId="{4B58F8FE-7D3E-4DB8-8C19-362672A568A7}" sibTransId="{08BA069B-31C3-4B97-8D91-61C4E5E4ECB5}"/>
    <dgm:cxn modelId="{ADCFDDA8-3845-4086-9667-16C169EE3D40}" type="presOf" srcId="{6859E02B-0011-4B57-8BAE-115B21588962}" destId="{35821A02-9769-4531-8D04-EFFF8419B798}" srcOrd="0" destOrd="0" presId="urn:microsoft.com/office/officeart/2008/layout/PictureAccentList"/>
    <dgm:cxn modelId="{7B34279C-B22C-49A6-AEE7-9E503F7C91AA}" srcId="{D32D060F-8EC2-4285-AF71-F6CEF7DCB043}" destId="{AD958C16-3CFA-42E6-91B1-102D6D48AEAC}" srcOrd="1" destOrd="0" parTransId="{4437DC13-C4B1-4591-91AC-8C300CC237CF}" sibTransId="{C22B77BE-BD09-4521-BAE4-D4EA96995092}"/>
    <dgm:cxn modelId="{B4CCB891-DAE5-4EDF-B56E-718CC70FE98A}" type="presParOf" srcId="{C9810EDD-92B5-4743-9BB3-EC03068F3E39}" destId="{A58696E4-2289-49B6-A8CE-448E5E7F6B4E}" srcOrd="0" destOrd="0" presId="urn:microsoft.com/office/officeart/2008/layout/PictureAccentList"/>
    <dgm:cxn modelId="{AB35E3B1-A69B-49CD-936D-0DE99ACB51D3}" type="presParOf" srcId="{A58696E4-2289-49B6-A8CE-448E5E7F6B4E}" destId="{1BCE83FD-A5C7-4FFA-B19E-3AC6F99A66A2}" srcOrd="0" destOrd="0" presId="urn:microsoft.com/office/officeart/2008/layout/PictureAccentList"/>
    <dgm:cxn modelId="{60564F4A-D865-452F-98A3-D5F221B2FE0C}" type="presParOf" srcId="{1BCE83FD-A5C7-4FFA-B19E-3AC6F99A66A2}" destId="{A5ECE195-4560-442F-B6A2-ADB8ABF53671}" srcOrd="0" destOrd="0" presId="urn:microsoft.com/office/officeart/2008/layout/PictureAccentList"/>
    <dgm:cxn modelId="{9A3711A1-68E8-4B1C-932E-FC0514540AB6}" type="presParOf" srcId="{A58696E4-2289-49B6-A8CE-448E5E7F6B4E}" destId="{6AE3823A-6012-409D-B31A-F71765320EAC}" srcOrd="1" destOrd="0" presId="urn:microsoft.com/office/officeart/2008/layout/PictureAccentList"/>
    <dgm:cxn modelId="{19870377-9741-4D38-AD0A-CD81A996F9F8}" type="presParOf" srcId="{6AE3823A-6012-409D-B31A-F71765320EAC}" destId="{4C2B4843-C1EA-4726-9BBA-1CB31D719D59}" srcOrd="0" destOrd="0" presId="urn:microsoft.com/office/officeart/2008/layout/PictureAccentList"/>
    <dgm:cxn modelId="{8F90D9B4-4E3C-4C66-A9A5-3811B5DAC001}" type="presParOf" srcId="{4C2B4843-C1EA-4726-9BBA-1CB31D719D59}" destId="{7D857329-0C48-4325-977C-9AF65F47F4C3}" srcOrd="0" destOrd="0" presId="urn:microsoft.com/office/officeart/2008/layout/PictureAccentList"/>
    <dgm:cxn modelId="{E9898214-FB8E-4E14-BEDF-018FE1AB7ADB}" type="presParOf" srcId="{4C2B4843-C1EA-4726-9BBA-1CB31D719D59}" destId="{35821A02-9769-4531-8D04-EFFF8419B798}" srcOrd="1" destOrd="0" presId="urn:microsoft.com/office/officeart/2008/layout/PictureAccentList"/>
    <dgm:cxn modelId="{B962289C-BB7A-45AB-AECC-634B493B4CAC}" type="presParOf" srcId="{6AE3823A-6012-409D-B31A-F71765320EAC}" destId="{6D398E53-C7C4-472A-B78F-6B474693E28A}" srcOrd="1" destOrd="0" presId="urn:microsoft.com/office/officeart/2008/layout/PictureAccentList"/>
    <dgm:cxn modelId="{6B4870A1-5626-4048-AE3B-42C310E443EA}" type="presParOf" srcId="{6D398E53-C7C4-472A-B78F-6B474693E28A}" destId="{6FAD43F9-72C6-49CB-8D62-29F9851B1E0F}" srcOrd="0" destOrd="0" presId="urn:microsoft.com/office/officeart/2008/layout/PictureAccentList"/>
    <dgm:cxn modelId="{CB30E955-EE7B-4B7F-B1A8-2A22531CB96B}" type="presParOf" srcId="{6D398E53-C7C4-472A-B78F-6B474693E28A}" destId="{91B63B9E-66D8-4AE2-A961-3E2785B704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D9DBF-B8D5-4472-8DE1-911CE585A08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32D060F-8EC2-4285-AF71-F6CEF7DCB04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dirty="0" err="1" smtClean="0">
              <a:solidFill>
                <a:schemeClr val="tx1"/>
              </a:solidFill>
            </a:rPr>
            <a:t>Meso</a:t>
          </a:r>
          <a:r>
            <a:rPr lang="nl-NL" dirty="0" smtClean="0">
              <a:solidFill>
                <a:schemeClr val="tx1"/>
              </a:solidFill>
            </a:rPr>
            <a:t> Bouw</a:t>
          </a:r>
          <a:endParaRPr lang="nl-NL" dirty="0">
            <a:solidFill>
              <a:schemeClr val="tx1"/>
            </a:solidFill>
          </a:endParaRPr>
        </a:p>
      </dgm:t>
    </dgm:pt>
    <dgm:pt modelId="{01DDB027-F6B6-406C-925F-B99C2A25F681}" type="parTrans" cxnId="{8530BC60-E266-4C2F-9D3E-E8BE242E3056}">
      <dgm:prSet/>
      <dgm:spPr/>
      <dgm:t>
        <a:bodyPr/>
        <a:lstStyle/>
        <a:p>
          <a:endParaRPr lang="nl-NL"/>
        </a:p>
      </dgm:t>
    </dgm:pt>
    <dgm:pt modelId="{B012C72C-0E4C-47AB-9C29-CC81D7AF77FE}" type="sibTrans" cxnId="{8530BC60-E266-4C2F-9D3E-E8BE242E3056}">
      <dgm:prSet/>
      <dgm:spPr/>
      <dgm:t>
        <a:bodyPr/>
        <a:lstStyle/>
        <a:p>
          <a:endParaRPr lang="nl-NL"/>
        </a:p>
      </dgm:t>
    </dgm:pt>
    <dgm:pt modelId="{6859E02B-0011-4B57-8BAE-115B21588962}">
      <dgm:prSet phldrT="[Text]" custT="1"/>
      <dgm:spPr>
        <a:solidFill>
          <a:srgbClr val="00B050"/>
        </a:solidFill>
      </dgm:spPr>
      <dgm:t>
        <a:bodyPr/>
        <a:lstStyle/>
        <a:p>
          <a:r>
            <a:rPr lang="nl-NL" sz="2400" dirty="0" smtClean="0"/>
            <a:t>Verwachtingen:</a:t>
          </a:r>
        </a:p>
        <a:p>
          <a:r>
            <a:rPr lang="nl-NL" sz="2400" dirty="0" smtClean="0"/>
            <a:t>Productie 2019: +5%</a:t>
          </a:r>
        </a:p>
        <a:p>
          <a:r>
            <a:rPr lang="nl-NL" sz="2400" dirty="0" smtClean="0"/>
            <a:t>Productie 2020: +4,5%</a:t>
          </a:r>
        </a:p>
      </dgm:t>
    </dgm:pt>
    <dgm:pt modelId="{4B58F8FE-7D3E-4DB8-8C19-362672A568A7}" type="parTrans" cxnId="{180A6F5D-87F3-4F91-BE06-D25ABA9A8F83}">
      <dgm:prSet/>
      <dgm:spPr/>
      <dgm:t>
        <a:bodyPr/>
        <a:lstStyle/>
        <a:p>
          <a:endParaRPr lang="nl-NL"/>
        </a:p>
      </dgm:t>
    </dgm:pt>
    <dgm:pt modelId="{08BA069B-31C3-4B97-8D91-61C4E5E4ECB5}" type="sibTrans" cxnId="{180A6F5D-87F3-4F91-BE06-D25ABA9A8F83}">
      <dgm:prSet/>
      <dgm:spPr/>
      <dgm:t>
        <a:bodyPr/>
        <a:lstStyle/>
        <a:p>
          <a:endParaRPr lang="nl-NL"/>
        </a:p>
      </dgm:t>
    </dgm:pt>
    <dgm:pt modelId="{AD958C16-3CFA-42E6-91B1-102D6D48AEAC}">
      <dgm:prSet phldrT="[Text]" custT="1"/>
      <dgm:spPr/>
      <dgm:t>
        <a:bodyPr/>
        <a:lstStyle/>
        <a:p>
          <a:r>
            <a:rPr lang="nl-NL" sz="2400" dirty="0" smtClean="0"/>
            <a:t>Risico’s:</a:t>
          </a:r>
        </a:p>
        <a:p>
          <a:r>
            <a:rPr lang="nl-NL" sz="2400" dirty="0" smtClean="0"/>
            <a:t>Personeel, stijgende kostprijzen, bouwlocaties, vergunningen, financiering, kredietwaardigheid</a:t>
          </a:r>
          <a:endParaRPr lang="nl-NL" sz="2400" dirty="0"/>
        </a:p>
      </dgm:t>
    </dgm:pt>
    <dgm:pt modelId="{4437DC13-C4B1-4591-91AC-8C300CC237CF}" type="parTrans" cxnId="{7B34279C-B22C-49A6-AEE7-9E503F7C91AA}">
      <dgm:prSet/>
      <dgm:spPr/>
      <dgm:t>
        <a:bodyPr/>
        <a:lstStyle/>
        <a:p>
          <a:endParaRPr lang="nl-NL"/>
        </a:p>
      </dgm:t>
    </dgm:pt>
    <dgm:pt modelId="{C22B77BE-BD09-4521-BAE4-D4EA96995092}" type="sibTrans" cxnId="{7B34279C-B22C-49A6-AEE7-9E503F7C91AA}">
      <dgm:prSet/>
      <dgm:spPr/>
      <dgm:t>
        <a:bodyPr/>
        <a:lstStyle/>
        <a:p>
          <a:endParaRPr lang="nl-NL"/>
        </a:p>
      </dgm:t>
    </dgm:pt>
    <dgm:pt modelId="{C9810EDD-92B5-4743-9BB3-EC03068F3E39}" type="pres">
      <dgm:prSet presAssocID="{22FD9DBF-B8D5-4472-8DE1-911CE585A0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A58696E4-2289-49B6-A8CE-448E5E7F6B4E}" type="pres">
      <dgm:prSet presAssocID="{D32D060F-8EC2-4285-AF71-F6CEF7DCB043}" presName="root" presStyleCnt="0">
        <dgm:presLayoutVars>
          <dgm:chMax/>
          <dgm:chPref val="4"/>
        </dgm:presLayoutVars>
      </dgm:prSet>
      <dgm:spPr/>
    </dgm:pt>
    <dgm:pt modelId="{1BCE83FD-A5C7-4FFA-B19E-3AC6F99A66A2}" type="pres">
      <dgm:prSet presAssocID="{D32D060F-8EC2-4285-AF71-F6CEF7DCB043}" presName="rootComposite" presStyleCnt="0">
        <dgm:presLayoutVars/>
      </dgm:prSet>
      <dgm:spPr/>
    </dgm:pt>
    <dgm:pt modelId="{A5ECE195-4560-442F-B6A2-ADB8ABF53671}" type="pres">
      <dgm:prSet presAssocID="{D32D060F-8EC2-4285-AF71-F6CEF7DCB043}" presName="rootText" presStyleLbl="node0" presStyleIdx="0" presStyleCnt="1" custLinFactNeighborX="-870" custLinFactNeighborY="-518">
        <dgm:presLayoutVars>
          <dgm:chMax/>
          <dgm:chPref val="4"/>
        </dgm:presLayoutVars>
      </dgm:prSet>
      <dgm:spPr/>
      <dgm:t>
        <a:bodyPr/>
        <a:lstStyle/>
        <a:p>
          <a:endParaRPr lang="nl-NL"/>
        </a:p>
      </dgm:t>
    </dgm:pt>
    <dgm:pt modelId="{6AE3823A-6012-409D-B31A-F71765320EAC}" type="pres">
      <dgm:prSet presAssocID="{D32D060F-8EC2-4285-AF71-F6CEF7DCB043}" presName="childShape" presStyleCnt="0">
        <dgm:presLayoutVars>
          <dgm:chMax val="0"/>
          <dgm:chPref val="0"/>
        </dgm:presLayoutVars>
      </dgm:prSet>
      <dgm:spPr/>
    </dgm:pt>
    <dgm:pt modelId="{4C2B4843-C1EA-4726-9BBA-1CB31D719D59}" type="pres">
      <dgm:prSet presAssocID="{6859E02B-0011-4B57-8BAE-115B21588962}" presName="childComposite" presStyleCnt="0">
        <dgm:presLayoutVars>
          <dgm:chMax val="0"/>
          <dgm:chPref val="0"/>
        </dgm:presLayoutVars>
      </dgm:prSet>
      <dgm:spPr/>
    </dgm:pt>
    <dgm:pt modelId="{7D857329-0C48-4325-977C-9AF65F47F4C3}" type="pres">
      <dgm:prSet presAssocID="{6859E02B-0011-4B57-8BAE-115B21588962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821A02-9769-4531-8D04-EFFF8419B798}" type="pres">
      <dgm:prSet presAssocID="{6859E02B-0011-4B57-8BAE-115B21588962}" presName="childText" presStyleLbl="lnNode1" presStyleIdx="0" presStyleCnt="2" custScaleY="129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398E53-C7C4-472A-B78F-6B474693E28A}" type="pres">
      <dgm:prSet presAssocID="{AD958C16-3CFA-42E6-91B1-102D6D48AEAC}" presName="childComposite" presStyleCnt="0">
        <dgm:presLayoutVars>
          <dgm:chMax val="0"/>
          <dgm:chPref val="0"/>
        </dgm:presLayoutVars>
      </dgm:prSet>
      <dgm:spPr/>
    </dgm:pt>
    <dgm:pt modelId="{6FAD43F9-72C6-49CB-8D62-29F9851B1E0F}" type="pres">
      <dgm:prSet presAssocID="{AD958C16-3CFA-42E6-91B1-102D6D48AEAC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B63B9E-66D8-4AE2-A961-3E2785B70424}" type="pres">
      <dgm:prSet presAssocID="{AD958C16-3CFA-42E6-91B1-102D6D48AEA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530BC60-E266-4C2F-9D3E-E8BE242E3056}" srcId="{22FD9DBF-B8D5-4472-8DE1-911CE585A089}" destId="{D32D060F-8EC2-4285-AF71-F6CEF7DCB043}" srcOrd="0" destOrd="0" parTransId="{01DDB027-F6B6-406C-925F-B99C2A25F681}" sibTransId="{B012C72C-0E4C-47AB-9C29-CC81D7AF77FE}"/>
    <dgm:cxn modelId="{180A6F5D-87F3-4F91-BE06-D25ABA9A8F83}" srcId="{D32D060F-8EC2-4285-AF71-F6CEF7DCB043}" destId="{6859E02B-0011-4B57-8BAE-115B21588962}" srcOrd="0" destOrd="0" parTransId="{4B58F8FE-7D3E-4DB8-8C19-362672A568A7}" sibTransId="{08BA069B-31C3-4B97-8D91-61C4E5E4ECB5}"/>
    <dgm:cxn modelId="{7B34279C-B22C-49A6-AEE7-9E503F7C91AA}" srcId="{D32D060F-8EC2-4285-AF71-F6CEF7DCB043}" destId="{AD958C16-3CFA-42E6-91B1-102D6D48AEAC}" srcOrd="1" destOrd="0" parTransId="{4437DC13-C4B1-4591-91AC-8C300CC237CF}" sibTransId="{C22B77BE-BD09-4521-BAE4-D4EA96995092}"/>
    <dgm:cxn modelId="{00B84E23-07B1-40FA-8998-1BCB8D68E461}" type="presOf" srcId="{AD958C16-3CFA-42E6-91B1-102D6D48AEAC}" destId="{91B63B9E-66D8-4AE2-A961-3E2785B70424}" srcOrd="0" destOrd="0" presId="urn:microsoft.com/office/officeart/2008/layout/PictureAccentList"/>
    <dgm:cxn modelId="{D34843A4-CAE0-43E9-B972-FDAA9B3C24A6}" type="presOf" srcId="{22FD9DBF-B8D5-4472-8DE1-911CE585A089}" destId="{C9810EDD-92B5-4743-9BB3-EC03068F3E39}" srcOrd="0" destOrd="0" presId="urn:microsoft.com/office/officeart/2008/layout/PictureAccentList"/>
    <dgm:cxn modelId="{5B6A421B-26E9-4A85-8A76-F5E4EE5FB677}" type="presOf" srcId="{D32D060F-8EC2-4285-AF71-F6CEF7DCB043}" destId="{A5ECE195-4560-442F-B6A2-ADB8ABF53671}" srcOrd="0" destOrd="0" presId="urn:microsoft.com/office/officeart/2008/layout/PictureAccentList"/>
    <dgm:cxn modelId="{3ED0C9D6-E889-4B35-8615-11177E29FC38}" type="presOf" srcId="{6859E02B-0011-4B57-8BAE-115B21588962}" destId="{35821A02-9769-4531-8D04-EFFF8419B798}" srcOrd="0" destOrd="0" presId="urn:microsoft.com/office/officeart/2008/layout/PictureAccentList"/>
    <dgm:cxn modelId="{A613B101-B63E-4A47-9350-D8F191813588}" type="presParOf" srcId="{C9810EDD-92B5-4743-9BB3-EC03068F3E39}" destId="{A58696E4-2289-49B6-A8CE-448E5E7F6B4E}" srcOrd="0" destOrd="0" presId="urn:microsoft.com/office/officeart/2008/layout/PictureAccentList"/>
    <dgm:cxn modelId="{3F7D358E-7A54-4A10-BA07-A6F263B199F4}" type="presParOf" srcId="{A58696E4-2289-49B6-A8CE-448E5E7F6B4E}" destId="{1BCE83FD-A5C7-4FFA-B19E-3AC6F99A66A2}" srcOrd="0" destOrd="0" presId="urn:microsoft.com/office/officeart/2008/layout/PictureAccentList"/>
    <dgm:cxn modelId="{0816BF3B-7360-47FA-9B52-42FE31CEB4EE}" type="presParOf" srcId="{1BCE83FD-A5C7-4FFA-B19E-3AC6F99A66A2}" destId="{A5ECE195-4560-442F-B6A2-ADB8ABF53671}" srcOrd="0" destOrd="0" presId="urn:microsoft.com/office/officeart/2008/layout/PictureAccentList"/>
    <dgm:cxn modelId="{7BD2BC7A-2DBB-4B6A-821E-C143DB9A9C6B}" type="presParOf" srcId="{A58696E4-2289-49B6-A8CE-448E5E7F6B4E}" destId="{6AE3823A-6012-409D-B31A-F71765320EAC}" srcOrd="1" destOrd="0" presId="urn:microsoft.com/office/officeart/2008/layout/PictureAccentList"/>
    <dgm:cxn modelId="{0983F04B-3126-4A08-B2A5-A561943668C2}" type="presParOf" srcId="{6AE3823A-6012-409D-B31A-F71765320EAC}" destId="{4C2B4843-C1EA-4726-9BBA-1CB31D719D59}" srcOrd="0" destOrd="0" presId="urn:microsoft.com/office/officeart/2008/layout/PictureAccentList"/>
    <dgm:cxn modelId="{DA535D9C-E031-4127-9455-DBF9945CD63E}" type="presParOf" srcId="{4C2B4843-C1EA-4726-9BBA-1CB31D719D59}" destId="{7D857329-0C48-4325-977C-9AF65F47F4C3}" srcOrd="0" destOrd="0" presId="urn:microsoft.com/office/officeart/2008/layout/PictureAccentList"/>
    <dgm:cxn modelId="{130FBE7E-8F5E-4A38-BE9C-BAAFE7AD2979}" type="presParOf" srcId="{4C2B4843-C1EA-4726-9BBA-1CB31D719D59}" destId="{35821A02-9769-4531-8D04-EFFF8419B798}" srcOrd="1" destOrd="0" presId="urn:microsoft.com/office/officeart/2008/layout/PictureAccentList"/>
    <dgm:cxn modelId="{9A023BB0-FDBD-430F-BC3F-43B25D7F32C3}" type="presParOf" srcId="{6AE3823A-6012-409D-B31A-F71765320EAC}" destId="{6D398E53-C7C4-472A-B78F-6B474693E28A}" srcOrd="1" destOrd="0" presId="urn:microsoft.com/office/officeart/2008/layout/PictureAccentList"/>
    <dgm:cxn modelId="{A9672BC0-D6E2-4833-A258-52C63EF030EC}" type="presParOf" srcId="{6D398E53-C7C4-472A-B78F-6B474693E28A}" destId="{6FAD43F9-72C6-49CB-8D62-29F9851B1E0F}" srcOrd="0" destOrd="0" presId="urn:microsoft.com/office/officeart/2008/layout/PictureAccentList"/>
    <dgm:cxn modelId="{2DEA5271-00F6-49E3-8071-8246149D7DE5}" type="presParOf" srcId="{6D398E53-C7C4-472A-B78F-6B474693E28A}" destId="{91B63B9E-66D8-4AE2-A961-3E2785B704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FD9DBF-B8D5-4472-8DE1-911CE585A08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32D060F-8EC2-4285-AF71-F6CEF7DCB043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nl-NL" dirty="0" smtClean="0">
              <a:solidFill>
                <a:schemeClr val="tx1"/>
              </a:solidFill>
            </a:rPr>
            <a:t>Micro Bouw</a:t>
          </a:r>
          <a:endParaRPr lang="nl-NL" dirty="0">
            <a:solidFill>
              <a:schemeClr val="tx1"/>
            </a:solidFill>
          </a:endParaRPr>
        </a:p>
      </dgm:t>
    </dgm:pt>
    <dgm:pt modelId="{01DDB027-F6B6-406C-925F-B99C2A25F681}" type="parTrans" cxnId="{8530BC60-E266-4C2F-9D3E-E8BE242E3056}">
      <dgm:prSet/>
      <dgm:spPr/>
      <dgm:t>
        <a:bodyPr/>
        <a:lstStyle/>
        <a:p>
          <a:endParaRPr lang="nl-NL"/>
        </a:p>
      </dgm:t>
    </dgm:pt>
    <dgm:pt modelId="{B012C72C-0E4C-47AB-9C29-CC81D7AF77FE}" type="sibTrans" cxnId="{8530BC60-E266-4C2F-9D3E-E8BE242E3056}">
      <dgm:prSet/>
      <dgm:spPr/>
      <dgm:t>
        <a:bodyPr/>
        <a:lstStyle/>
        <a:p>
          <a:endParaRPr lang="nl-NL"/>
        </a:p>
      </dgm:t>
    </dgm:pt>
    <dgm:pt modelId="{6859E02B-0011-4B57-8BAE-115B21588962}">
      <dgm:prSet phldrT="[Text]" custT="1"/>
      <dgm:spPr>
        <a:solidFill>
          <a:srgbClr val="00B050"/>
        </a:solidFill>
      </dgm:spPr>
      <dgm:t>
        <a:bodyPr/>
        <a:lstStyle/>
        <a:p>
          <a:r>
            <a:rPr lang="nl-NL" sz="2400" dirty="0" smtClean="0"/>
            <a:t>Positief:</a:t>
          </a:r>
        </a:p>
        <a:p>
          <a:r>
            <a:rPr lang="nl-NL" sz="2400" dirty="0" smtClean="0"/>
            <a:t>Betrokkenheid, kennis, flexibiliteit </a:t>
          </a:r>
        </a:p>
      </dgm:t>
    </dgm:pt>
    <dgm:pt modelId="{4B58F8FE-7D3E-4DB8-8C19-362672A568A7}" type="parTrans" cxnId="{180A6F5D-87F3-4F91-BE06-D25ABA9A8F83}">
      <dgm:prSet/>
      <dgm:spPr/>
      <dgm:t>
        <a:bodyPr/>
        <a:lstStyle/>
        <a:p>
          <a:endParaRPr lang="nl-NL"/>
        </a:p>
      </dgm:t>
    </dgm:pt>
    <dgm:pt modelId="{08BA069B-31C3-4B97-8D91-61C4E5E4ECB5}" type="sibTrans" cxnId="{180A6F5D-87F3-4F91-BE06-D25ABA9A8F83}">
      <dgm:prSet/>
      <dgm:spPr/>
      <dgm:t>
        <a:bodyPr/>
        <a:lstStyle/>
        <a:p>
          <a:endParaRPr lang="nl-NL"/>
        </a:p>
      </dgm:t>
    </dgm:pt>
    <dgm:pt modelId="{AD958C16-3CFA-42E6-91B1-102D6D48AEAC}">
      <dgm:prSet phldrT="[Text]" custT="1"/>
      <dgm:spPr/>
      <dgm:t>
        <a:bodyPr/>
        <a:lstStyle/>
        <a:p>
          <a:r>
            <a:rPr lang="nl-NL" sz="2400" dirty="0" smtClean="0"/>
            <a:t>Aandachtspunten:</a:t>
          </a:r>
        </a:p>
        <a:p>
          <a:r>
            <a:rPr lang="nl-NL" sz="2400" dirty="0" smtClean="0"/>
            <a:t>Rendement, kredietwaardigheid, </a:t>
          </a:r>
        </a:p>
        <a:p>
          <a:r>
            <a:rPr lang="nl-NL" sz="2400" dirty="0" smtClean="0"/>
            <a:t>controle &amp; inzicht</a:t>
          </a:r>
        </a:p>
      </dgm:t>
    </dgm:pt>
    <dgm:pt modelId="{4437DC13-C4B1-4591-91AC-8C300CC237CF}" type="parTrans" cxnId="{7B34279C-B22C-49A6-AEE7-9E503F7C91AA}">
      <dgm:prSet/>
      <dgm:spPr/>
      <dgm:t>
        <a:bodyPr/>
        <a:lstStyle/>
        <a:p>
          <a:endParaRPr lang="nl-NL"/>
        </a:p>
      </dgm:t>
    </dgm:pt>
    <dgm:pt modelId="{C22B77BE-BD09-4521-BAE4-D4EA96995092}" type="sibTrans" cxnId="{7B34279C-B22C-49A6-AEE7-9E503F7C91AA}">
      <dgm:prSet/>
      <dgm:spPr/>
      <dgm:t>
        <a:bodyPr/>
        <a:lstStyle/>
        <a:p>
          <a:endParaRPr lang="nl-NL"/>
        </a:p>
      </dgm:t>
    </dgm:pt>
    <dgm:pt modelId="{C9810EDD-92B5-4743-9BB3-EC03068F3E39}" type="pres">
      <dgm:prSet presAssocID="{22FD9DBF-B8D5-4472-8DE1-911CE585A08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A58696E4-2289-49B6-A8CE-448E5E7F6B4E}" type="pres">
      <dgm:prSet presAssocID="{D32D060F-8EC2-4285-AF71-F6CEF7DCB043}" presName="root" presStyleCnt="0">
        <dgm:presLayoutVars>
          <dgm:chMax/>
          <dgm:chPref val="4"/>
        </dgm:presLayoutVars>
      </dgm:prSet>
      <dgm:spPr/>
    </dgm:pt>
    <dgm:pt modelId="{1BCE83FD-A5C7-4FFA-B19E-3AC6F99A66A2}" type="pres">
      <dgm:prSet presAssocID="{D32D060F-8EC2-4285-AF71-F6CEF7DCB043}" presName="rootComposite" presStyleCnt="0">
        <dgm:presLayoutVars/>
      </dgm:prSet>
      <dgm:spPr/>
    </dgm:pt>
    <dgm:pt modelId="{A5ECE195-4560-442F-B6A2-ADB8ABF53671}" type="pres">
      <dgm:prSet presAssocID="{D32D060F-8EC2-4285-AF71-F6CEF7DCB043}" presName="rootText" presStyleLbl="node0" presStyleIdx="0" presStyleCnt="1" custLinFactNeighborX="-870" custLinFactNeighborY="-518">
        <dgm:presLayoutVars>
          <dgm:chMax/>
          <dgm:chPref val="4"/>
        </dgm:presLayoutVars>
      </dgm:prSet>
      <dgm:spPr/>
      <dgm:t>
        <a:bodyPr/>
        <a:lstStyle/>
        <a:p>
          <a:endParaRPr lang="nl-NL"/>
        </a:p>
      </dgm:t>
    </dgm:pt>
    <dgm:pt modelId="{6AE3823A-6012-409D-B31A-F71765320EAC}" type="pres">
      <dgm:prSet presAssocID="{D32D060F-8EC2-4285-AF71-F6CEF7DCB043}" presName="childShape" presStyleCnt="0">
        <dgm:presLayoutVars>
          <dgm:chMax val="0"/>
          <dgm:chPref val="0"/>
        </dgm:presLayoutVars>
      </dgm:prSet>
      <dgm:spPr/>
    </dgm:pt>
    <dgm:pt modelId="{4C2B4843-C1EA-4726-9BBA-1CB31D719D59}" type="pres">
      <dgm:prSet presAssocID="{6859E02B-0011-4B57-8BAE-115B21588962}" presName="childComposite" presStyleCnt="0">
        <dgm:presLayoutVars>
          <dgm:chMax val="0"/>
          <dgm:chPref val="0"/>
        </dgm:presLayoutVars>
      </dgm:prSet>
      <dgm:spPr/>
    </dgm:pt>
    <dgm:pt modelId="{7D857329-0C48-4325-977C-9AF65F47F4C3}" type="pres">
      <dgm:prSet presAssocID="{6859E02B-0011-4B57-8BAE-115B21588962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5821A02-9769-4531-8D04-EFFF8419B798}" type="pres">
      <dgm:prSet presAssocID="{6859E02B-0011-4B57-8BAE-115B21588962}" presName="childText" presStyleLbl="lnNode1" presStyleIdx="0" presStyleCnt="2" custScaleY="129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D398E53-C7C4-472A-B78F-6B474693E28A}" type="pres">
      <dgm:prSet presAssocID="{AD958C16-3CFA-42E6-91B1-102D6D48AEAC}" presName="childComposite" presStyleCnt="0">
        <dgm:presLayoutVars>
          <dgm:chMax val="0"/>
          <dgm:chPref val="0"/>
        </dgm:presLayoutVars>
      </dgm:prSet>
      <dgm:spPr/>
    </dgm:pt>
    <dgm:pt modelId="{6FAD43F9-72C6-49CB-8D62-29F9851B1E0F}" type="pres">
      <dgm:prSet presAssocID="{AD958C16-3CFA-42E6-91B1-102D6D48AEAC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1B63B9E-66D8-4AE2-A961-3E2785B70424}" type="pres">
      <dgm:prSet presAssocID="{AD958C16-3CFA-42E6-91B1-102D6D48AEAC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825CD1-F00D-AB4C-B464-146A30E46A36}" type="presOf" srcId="{22FD9DBF-B8D5-4472-8DE1-911CE585A089}" destId="{C9810EDD-92B5-4743-9BB3-EC03068F3E39}" srcOrd="0" destOrd="0" presId="urn:microsoft.com/office/officeart/2008/layout/PictureAccentList"/>
    <dgm:cxn modelId="{8530BC60-E266-4C2F-9D3E-E8BE242E3056}" srcId="{22FD9DBF-B8D5-4472-8DE1-911CE585A089}" destId="{D32D060F-8EC2-4285-AF71-F6CEF7DCB043}" srcOrd="0" destOrd="0" parTransId="{01DDB027-F6B6-406C-925F-B99C2A25F681}" sibTransId="{B012C72C-0E4C-47AB-9C29-CC81D7AF77FE}"/>
    <dgm:cxn modelId="{180A6F5D-87F3-4F91-BE06-D25ABA9A8F83}" srcId="{D32D060F-8EC2-4285-AF71-F6CEF7DCB043}" destId="{6859E02B-0011-4B57-8BAE-115B21588962}" srcOrd="0" destOrd="0" parTransId="{4B58F8FE-7D3E-4DB8-8C19-362672A568A7}" sibTransId="{08BA069B-31C3-4B97-8D91-61C4E5E4ECB5}"/>
    <dgm:cxn modelId="{F62A2E14-DDB9-434C-ACBF-21C8AD1A63F9}" type="presOf" srcId="{AD958C16-3CFA-42E6-91B1-102D6D48AEAC}" destId="{91B63B9E-66D8-4AE2-A961-3E2785B70424}" srcOrd="0" destOrd="0" presId="urn:microsoft.com/office/officeart/2008/layout/PictureAccentList"/>
    <dgm:cxn modelId="{534E401E-B497-B349-8FAB-37D0D3EC12D1}" type="presOf" srcId="{D32D060F-8EC2-4285-AF71-F6CEF7DCB043}" destId="{A5ECE195-4560-442F-B6A2-ADB8ABF53671}" srcOrd="0" destOrd="0" presId="urn:microsoft.com/office/officeart/2008/layout/PictureAccentList"/>
    <dgm:cxn modelId="{7B34279C-B22C-49A6-AEE7-9E503F7C91AA}" srcId="{D32D060F-8EC2-4285-AF71-F6CEF7DCB043}" destId="{AD958C16-3CFA-42E6-91B1-102D6D48AEAC}" srcOrd="1" destOrd="0" parTransId="{4437DC13-C4B1-4591-91AC-8C300CC237CF}" sibTransId="{C22B77BE-BD09-4521-BAE4-D4EA96995092}"/>
    <dgm:cxn modelId="{381C14F6-553C-0A41-9714-CFC22790B599}" type="presOf" srcId="{6859E02B-0011-4B57-8BAE-115B21588962}" destId="{35821A02-9769-4531-8D04-EFFF8419B798}" srcOrd="0" destOrd="0" presId="urn:microsoft.com/office/officeart/2008/layout/PictureAccentList"/>
    <dgm:cxn modelId="{93562D3D-3AEA-064D-A3E4-FE5BD2D4CB28}" type="presParOf" srcId="{C9810EDD-92B5-4743-9BB3-EC03068F3E39}" destId="{A58696E4-2289-49B6-A8CE-448E5E7F6B4E}" srcOrd="0" destOrd="0" presId="urn:microsoft.com/office/officeart/2008/layout/PictureAccentList"/>
    <dgm:cxn modelId="{EF0D5B42-CEA2-C541-863E-EAD5FBE95149}" type="presParOf" srcId="{A58696E4-2289-49B6-A8CE-448E5E7F6B4E}" destId="{1BCE83FD-A5C7-4FFA-B19E-3AC6F99A66A2}" srcOrd="0" destOrd="0" presId="urn:microsoft.com/office/officeart/2008/layout/PictureAccentList"/>
    <dgm:cxn modelId="{82B01785-BFA5-0A49-87EC-1189D59F1108}" type="presParOf" srcId="{1BCE83FD-A5C7-4FFA-B19E-3AC6F99A66A2}" destId="{A5ECE195-4560-442F-B6A2-ADB8ABF53671}" srcOrd="0" destOrd="0" presId="urn:microsoft.com/office/officeart/2008/layout/PictureAccentList"/>
    <dgm:cxn modelId="{73749739-B5AC-5241-A3D4-D47DB1284DAC}" type="presParOf" srcId="{A58696E4-2289-49B6-A8CE-448E5E7F6B4E}" destId="{6AE3823A-6012-409D-B31A-F71765320EAC}" srcOrd="1" destOrd="0" presId="urn:microsoft.com/office/officeart/2008/layout/PictureAccentList"/>
    <dgm:cxn modelId="{1D057820-85AC-A04C-AB58-843957A7D851}" type="presParOf" srcId="{6AE3823A-6012-409D-B31A-F71765320EAC}" destId="{4C2B4843-C1EA-4726-9BBA-1CB31D719D59}" srcOrd="0" destOrd="0" presId="urn:microsoft.com/office/officeart/2008/layout/PictureAccentList"/>
    <dgm:cxn modelId="{0E7A99D4-1DAA-F349-AF65-0CEC2B482D00}" type="presParOf" srcId="{4C2B4843-C1EA-4726-9BBA-1CB31D719D59}" destId="{7D857329-0C48-4325-977C-9AF65F47F4C3}" srcOrd="0" destOrd="0" presId="urn:microsoft.com/office/officeart/2008/layout/PictureAccentList"/>
    <dgm:cxn modelId="{781846EE-570F-2C49-85D0-5958B82175FC}" type="presParOf" srcId="{4C2B4843-C1EA-4726-9BBA-1CB31D719D59}" destId="{35821A02-9769-4531-8D04-EFFF8419B798}" srcOrd="1" destOrd="0" presId="urn:microsoft.com/office/officeart/2008/layout/PictureAccentList"/>
    <dgm:cxn modelId="{00300590-1FBC-204F-BB2C-9AA94A9F84DA}" type="presParOf" srcId="{6AE3823A-6012-409D-B31A-F71765320EAC}" destId="{6D398E53-C7C4-472A-B78F-6B474693E28A}" srcOrd="1" destOrd="0" presId="urn:microsoft.com/office/officeart/2008/layout/PictureAccentList"/>
    <dgm:cxn modelId="{50ADBB7B-60BF-8E40-9AF1-3D723B8FDB0F}" type="presParOf" srcId="{6D398E53-C7C4-472A-B78F-6B474693E28A}" destId="{6FAD43F9-72C6-49CB-8D62-29F9851B1E0F}" srcOrd="0" destOrd="0" presId="urn:microsoft.com/office/officeart/2008/layout/PictureAccentList"/>
    <dgm:cxn modelId="{38446CD6-1FF5-2C49-9667-AD67263CB83C}" type="presParOf" srcId="{6D398E53-C7C4-472A-B78F-6B474693E28A}" destId="{91B63B9E-66D8-4AE2-A961-3E2785B7042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E195-4560-442F-B6A2-ADB8ABF53671}">
      <dsp:nvSpPr>
        <dsp:cNvPr id="0" name=""/>
        <dsp:cNvSpPr/>
      </dsp:nvSpPr>
      <dsp:spPr>
        <a:xfrm>
          <a:off x="0" y="288038"/>
          <a:ext cx="8280919" cy="145816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dirty="0" smtClean="0">
              <a:solidFill>
                <a:schemeClr val="tx1"/>
              </a:solidFill>
            </a:rPr>
            <a:t>Macro Nederland</a:t>
          </a:r>
          <a:endParaRPr lang="nl-NL" sz="6500" kern="1200" dirty="0">
            <a:solidFill>
              <a:schemeClr val="tx1"/>
            </a:solidFill>
          </a:endParaRPr>
        </a:p>
      </dsp:txBody>
      <dsp:txXfrm>
        <a:off x="42708" y="330746"/>
        <a:ext cx="8195503" cy="1372745"/>
      </dsp:txXfrm>
    </dsp:sp>
    <dsp:sp modelId="{7D857329-0C48-4325-977C-9AF65F47F4C3}">
      <dsp:nvSpPr>
        <dsp:cNvPr id="0" name=""/>
        <dsp:cNvSpPr/>
      </dsp:nvSpPr>
      <dsp:spPr>
        <a:xfrm>
          <a:off x="0" y="2230987"/>
          <a:ext cx="1458161" cy="14581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21A02-9769-4531-8D04-EFFF8419B798}">
      <dsp:nvSpPr>
        <dsp:cNvPr id="0" name=""/>
        <dsp:cNvSpPr/>
      </dsp:nvSpPr>
      <dsp:spPr>
        <a:xfrm>
          <a:off x="1545651" y="2016222"/>
          <a:ext cx="6735268" cy="1887692"/>
        </a:xfrm>
        <a:prstGeom prst="roundRect">
          <a:avLst>
            <a:gd name="adj" fmla="val 166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Verwachtingen: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BBP 2019: +1,5%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BBP 2020: +1,5%</a:t>
          </a:r>
        </a:p>
      </dsp:txBody>
      <dsp:txXfrm>
        <a:off x="1637817" y="2108388"/>
        <a:ext cx="6550936" cy="1703360"/>
      </dsp:txXfrm>
    </dsp:sp>
    <dsp:sp modelId="{6FAD43F9-72C6-49CB-8D62-29F9851B1E0F}">
      <dsp:nvSpPr>
        <dsp:cNvPr id="0" name=""/>
        <dsp:cNvSpPr/>
      </dsp:nvSpPr>
      <dsp:spPr>
        <a:xfrm>
          <a:off x="0" y="4078894"/>
          <a:ext cx="1458161" cy="14581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3B9E-66D8-4AE2-A961-3E2785B70424}">
      <dsp:nvSpPr>
        <dsp:cNvPr id="0" name=""/>
        <dsp:cNvSpPr/>
      </dsp:nvSpPr>
      <dsp:spPr>
        <a:xfrm>
          <a:off x="1545651" y="4078894"/>
          <a:ext cx="6735268" cy="14581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Risico’s: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Handelsoorlog, </a:t>
          </a:r>
          <a:r>
            <a:rPr lang="nl-NL" sz="2400" kern="1200" dirty="0" err="1" smtClean="0"/>
            <a:t>Brexit</a:t>
          </a:r>
          <a:r>
            <a:rPr lang="nl-NL" sz="2400" kern="1200" dirty="0" smtClean="0"/>
            <a:t>, verkiezingen,             EU sentiment, rente, huizenprijzen </a:t>
          </a:r>
        </a:p>
      </dsp:txBody>
      <dsp:txXfrm>
        <a:off x="1616845" y="4150088"/>
        <a:ext cx="6592880" cy="1315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E195-4560-442F-B6A2-ADB8ABF53671}">
      <dsp:nvSpPr>
        <dsp:cNvPr id="0" name=""/>
        <dsp:cNvSpPr/>
      </dsp:nvSpPr>
      <dsp:spPr>
        <a:xfrm>
          <a:off x="0" y="288038"/>
          <a:ext cx="8280919" cy="145816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dirty="0" err="1" smtClean="0">
              <a:solidFill>
                <a:schemeClr val="tx1"/>
              </a:solidFill>
            </a:rPr>
            <a:t>Meso</a:t>
          </a:r>
          <a:r>
            <a:rPr lang="nl-NL" sz="6500" kern="1200" dirty="0" smtClean="0">
              <a:solidFill>
                <a:schemeClr val="tx1"/>
              </a:solidFill>
            </a:rPr>
            <a:t> Bouw</a:t>
          </a:r>
          <a:endParaRPr lang="nl-NL" sz="6500" kern="1200" dirty="0">
            <a:solidFill>
              <a:schemeClr val="tx1"/>
            </a:solidFill>
          </a:endParaRPr>
        </a:p>
      </dsp:txBody>
      <dsp:txXfrm>
        <a:off x="42708" y="330746"/>
        <a:ext cx="8195503" cy="1372745"/>
      </dsp:txXfrm>
    </dsp:sp>
    <dsp:sp modelId="{7D857329-0C48-4325-977C-9AF65F47F4C3}">
      <dsp:nvSpPr>
        <dsp:cNvPr id="0" name=""/>
        <dsp:cNvSpPr/>
      </dsp:nvSpPr>
      <dsp:spPr>
        <a:xfrm>
          <a:off x="0" y="2230987"/>
          <a:ext cx="1458161" cy="14581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21A02-9769-4531-8D04-EFFF8419B798}">
      <dsp:nvSpPr>
        <dsp:cNvPr id="0" name=""/>
        <dsp:cNvSpPr/>
      </dsp:nvSpPr>
      <dsp:spPr>
        <a:xfrm>
          <a:off x="1545651" y="2016222"/>
          <a:ext cx="6735268" cy="1887692"/>
        </a:xfrm>
        <a:prstGeom prst="roundRect">
          <a:avLst>
            <a:gd name="adj" fmla="val 166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Verwachtingen: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Productie 2019: +5%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Productie 2020: +4,5%</a:t>
          </a:r>
        </a:p>
      </dsp:txBody>
      <dsp:txXfrm>
        <a:off x="1637817" y="2108388"/>
        <a:ext cx="6550936" cy="1703360"/>
      </dsp:txXfrm>
    </dsp:sp>
    <dsp:sp modelId="{6FAD43F9-72C6-49CB-8D62-29F9851B1E0F}">
      <dsp:nvSpPr>
        <dsp:cNvPr id="0" name=""/>
        <dsp:cNvSpPr/>
      </dsp:nvSpPr>
      <dsp:spPr>
        <a:xfrm>
          <a:off x="0" y="4078894"/>
          <a:ext cx="1458161" cy="14581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3B9E-66D8-4AE2-A961-3E2785B70424}">
      <dsp:nvSpPr>
        <dsp:cNvPr id="0" name=""/>
        <dsp:cNvSpPr/>
      </dsp:nvSpPr>
      <dsp:spPr>
        <a:xfrm>
          <a:off x="1545651" y="4078894"/>
          <a:ext cx="6735268" cy="14581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Risico’s: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Personeel, stijgende kostprijzen, bouwlocaties, vergunningen, financiering, kredietwaardigheid</a:t>
          </a:r>
          <a:endParaRPr lang="nl-NL" sz="2400" kern="1200" dirty="0"/>
        </a:p>
      </dsp:txBody>
      <dsp:txXfrm>
        <a:off x="1616845" y="4150088"/>
        <a:ext cx="6592880" cy="13157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E195-4560-442F-B6A2-ADB8ABF53671}">
      <dsp:nvSpPr>
        <dsp:cNvPr id="0" name=""/>
        <dsp:cNvSpPr/>
      </dsp:nvSpPr>
      <dsp:spPr>
        <a:xfrm>
          <a:off x="0" y="288038"/>
          <a:ext cx="8280919" cy="1458161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dirty="0" smtClean="0">
              <a:solidFill>
                <a:schemeClr val="tx1"/>
              </a:solidFill>
            </a:rPr>
            <a:t>Micro Bouw</a:t>
          </a:r>
          <a:endParaRPr lang="nl-NL" sz="6500" kern="1200" dirty="0">
            <a:solidFill>
              <a:schemeClr val="tx1"/>
            </a:solidFill>
          </a:endParaRPr>
        </a:p>
      </dsp:txBody>
      <dsp:txXfrm>
        <a:off x="42708" y="330746"/>
        <a:ext cx="8195503" cy="1372745"/>
      </dsp:txXfrm>
    </dsp:sp>
    <dsp:sp modelId="{7D857329-0C48-4325-977C-9AF65F47F4C3}">
      <dsp:nvSpPr>
        <dsp:cNvPr id="0" name=""/>
        <dsp:cNvSpPr/>
      </dsp:nvSpPr>
      <dsp:spPr>
        <a:xfrm>
          <a:off x="0" y="2230987"/>
          <a:ext cx="1458161" cy="14581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21A02-9769-4531-8D04-EFFF8419B798}">
      <dsp:nvSpPr>
        <dsp:cNvPr id="0" name=""/>
        <dsp:cNvSpPr/>
      </dsp:nvSpPr>
      <dsp:spPr>
        <a:xfrm>
          <a:off x="1545651" y="2016222"/>
          <a:ext cx="6735268" cy="1887692"/>
        </a:xfrm>
        <a:prstGeom prst="roundRect">
          <a:avLst>
            <a:gd name="adj" fmla="val 166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Positief: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Betrokkenheid, kennis, flexibiliteit </a:t>
          </a:r>
        </a:p>
      </dsp:txBody>
      <dsp:txXfrm>
        <a:off x="1637817" y="2108388"/>
        <a:ext cx="6550936" cy="1703360"/>
      </dsp:txXfrm>
    </dsp:sp>
    <dsp:sp modelId="{6FAD43F9-72C6-49CB-8D62-29F9851B1E0F}">
      <dsp:nvSpPr>
        <dsp:cNvPr id="0" name=""/>
        <dsp:cNvSpPr/>
      </dsp:nvSpPr>
      <dsp:spPr>
        <a:xfrm>
          <a:off x="0" y="4078894"/>
          <a:ext cx="1458161" cy="145816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3B9E-66D8-4AE2-A961-3E2785B70424}">
      <dsp:nvSpPr>
        <dsp:cNvPr id="0" name=""/>
        <dsp:cNvSpPr/>
      </dsp:nvSpPr>
      <dsp:spPr>
        <a:xfrm>
          <a:off x="1545651" y="4078894"/>
          <a:ext cx="6735268" cy="145816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Aandachtspunten: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Rendement, kredietwaardigheid,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controle &amp; inzicht</a:t>
          </a:r>
        </a:p>
      </dsp:txBody>
      <dsp:txXfrm>
        <a:off x="1616845" y="4150088"/>
        <a:ext cx="6592880" cy="1315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56044AF-48B3-4029-860B-B4A3C345B2F5}" type="datetimeFigureOut">
              <a:rPr lang="en-GB" smtClean="0"/>
              <a:t>28/03/2019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9D817CD-1240-4471-883D-DC62839AEC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99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3471DB8-B8CE-42FA-98DB-83511CF6E522}" type="datetimeFigureOut">
              <a:rPr lang="en-GB" smtClean="0"/>
              <a:t>28/03/2019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69"/>
            <a:ext cx="2949099" cy="49720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EF965E4-A6F7-4FDD-9F75-269A0DC1E0C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0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sz="1600" dirty="0" smtClean="0"/>
              <a:t>Intro </a:t>
            </a:r>
            <a:r>
              <a:rPr lang="mr-IN" sz="1600" dirty="0" smtClean="0"/>
              <a:t>–</a:t>
            </a:r>
            <a:r>
              <a:rPr lang="nl-NL" sz="1600" dirty="0" smtClean="0"/>
              <a:t> wie, ervaring</a:t>
            </a:r>
          </a:p>
          <a:p>
            <a:pPr marL="171450" indent="-171450">
              <a:buFont typeface="Arial"/>
              <a:buChar char="•"/>
            </a:pPr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Bouwend NL, onze visie sector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Bouw = belangrijk, hoogste kredieten</a:t>
            </a:r>
          </a:p>
          <a:p>
            <a:pPr marL="171450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Veel plaatjes, bijpraten</a:t>
            </a:r>
          </a:p>
          <a:p>
            <a:pPr marL="171450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Presenteren geen </a:t>
            </a:r>
            <a:r>
              <a:rPr lang="nl-NL" sz="1600" dirty="0" err="1" smtClean="0"/>
              <a:t>core</a:t>
            </a:r>
            <a:r>
              <a:rPr lang="nl-NL" sz="1600" dirty="0"/>
              <a:t> </a:t>
            </a:r>
            <a:r>
              <a:rPr lang="nl-NL" sz="1600" dirty="0" smtClean="0"/>
              <a:t>&gt; notities kijken</a:t>
            </a:r>
          </a:p>
          <a:p>
            <a:endParaRPr lang="nl-NL" sz="1600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sz="1600" dirty="0" smtClean="0"/>
              <a:t>&gt; 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14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10</a:t>
            </a:fld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err="1" smtClean="0"/>
              <a:t>Sectorbreed</a:t>
            </a:r>
            <a:endParaRPr lang="nl-N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12 </a:t>
            </a:r>
            <a:r>
              <a:rPr lang="nl-NL" sz="1600" dirty="0" err="1" smtClean="0"/>
              <a:t>maands</a:t>
            </a:r>
            <a:r>
              <a:rPr lang="nl-NL" sz="1600" dirty="0" smtClean="0"/>
              <a:t> gemiddelde </a:t>
            </a:r>
            <a:r>
              <a:rPr lang="nl-NL" sz="1600" dirty="0" smtClean="0"/>
              <a:t>vlakt af</a:t>
            </a:r>
            <a:endParaRPr lang="nl-N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2019 afvlakking,</a:t>
            </a:r>
            <a:r>
              <a:rPr lang="nl-NL" sz="1600" baseline="0" dirty="0" smtClean="0"/>
              <a:t> lichte stijging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Effecten </a:t>
            </a:r>
            <a:r>
              <a:rPr lang="nl-NL" sz="1600" dirty="0" smtClean="0"/>
              <a:t>stijgende </a:t>
            </a:r>
            <a:r>
              <a:rPr lang="nl-NL" sz="1600" dirty="0" smtClean="0"/>
              <a:t>kostprijzen</a:t>
            </a:r>
            <a:r>
              <a:rPr lang="nl-NL" sz="1600" baseline="0" dirty="0" smtClean="0"/>
              <a:t> voor bouw</a:t>
            </a:r>
            <a:r>
              <a:rPr lang="nl-NL" sz="1600" dirty="0" smtClean="0"/>
              <a:t> </a:t>
            </a:r>
            <a:r>
              <a:rPr lang="nl-NL" sz="1600" dirty="0" smtClean="0"/>
              <a:t>&gt; vraag: u idee?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/>
              <a:t>&gt; </a:t>
            </a:r>
            <a:r>
              <a:rPr lang="nl-NL" sz="1600" dirty="0" smtClean="0"/>
              <a:t>Onderzoek</a:t>
            </a:r>
            <a:r>
              <a:rPr lang="nl-NL" sz="1600" baseline="0" dirty="0" smtClean="0"/>
              <a:t> winstgevendheid bouw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676966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Info uit markt </a:t>
            </a:r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sz="1600" dirty="0"/>
          </a:p>
          <a:p>
            <a:endParaRPr lang="nl-NL" sz="1600" dirty="0" smtClean="0"/>
          </a:p>
          <a:p>
            <a:r>
              <a:rPr lang="nl-NL" sz="1600" dirty="0" smtClean="0"/>
              <a:t>&gt; </a:t>
            </a:r>
            <a:r>
              <a:rPr lang="nl-NL" sz="1600" dirty="0" smtClean="0"/>
              <a:t>Bevindingen</a:t>
            </a:r>
            <a:r>
              <a:rPr lang="nl-NL" sz="1600" baseline="0" dirty="0" smtClean="0"/>
              <a:t> Atradius kredietanalisten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943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Bevindingen &amp; ervaringen kredietanalisten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Onze ‘waarheid’ 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/>
              <a:t>&gt; Micro bouw &gt; wat valt op?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11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Onze algemene bevindingen o.b.v. gespreken en analyses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Positief: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Petje af voor ondernemers gezien ontwikkelingen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Aandachtspunten: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Risico’s onvoldoende prijzen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Concurrentie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Ontwikkeling kredietwaardigheid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Controle &amp; inzicht &gt; </a:t>
            </a:r>
            <a:r>
              <a:rPr lang="nl-NL" sz="1600" dirty="0" smtClean="0"/>
              <a:t>OHW,</a:t>
            </a:r>
            <a:r>
              <a:rPr lang="nl-NL" sz="1600" baseline="0" dirty="0" smtClean="0"/>
              <a:t> indexeren</a:t>
            </a:r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r>
              <a:rPr lang="nl-NL" sz="1600" dirty="0" smtClean="0"/>
              <a:t>&gt; </a:t>
            </a:r>
            <a:r>
              <a:rPr lang="nl-NL" sz="1600" dirty="0" smtClean="0"/>
              <a:t>Bouwketen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82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Positie onderaannemers,</a:t>
            </a:r>
            <a:r>
              <a:rPr lang="nl-NL" sz="1600" baseline="0" dirty="0" smtClean="0"/>
              <a:t> achter in rij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aseline="0" dirty="0" smtClean="0"/>
              <a:t>Uw ervaringen prijs, betaaltermijnen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baseline="0" dirty="0" smtClean="0"/>
              <a:t>Grote bouwbedrijven weer specialisme opkopen</a:t>
            </a:r>
            <a:endParaRPr lang="nl-N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&gt; Eind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11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1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sz="1600" dirty="0" smtClean="0"/>
              <a:t>Wie Atradius, producten, rol keten</a:t>
            </a:r>
          </a:p>
          <a:p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Ontwikkelingen &amp; vooruitzichten 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Onze visie (economen) + derden (EIB, CBS)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Macro, </a:t>
            </a:r>
            <a:r>
              <a:rPr lang="nl-NL" sz="1600" dirty="0" err="1" smtClean="0"/>
              <a:t>Meso</a:t>
            </a:r>
            <a:endParaRPr lang="nl-NL" sz="1600" dirty="0" smtClean="0"/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Faillissementen, ontwikkelingen</a:t>
            </a:r>
          </a:p>
          <a:p>
            <a:pPr marL="171450" indent="-171450">
              <a:buFont typeface="Arial"/>
              <a:buChar char="•"/>
            </a:pPr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Bevindingen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Micro &gt; analisten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Advies &gt; </a:t>
            </a:r>
          </a:p>
          <a:p>
            <a:pPr marL="628650" lvl="1" indent="-171450">
              <a:buFont typeface="Arial"/>
              <a:buChar char="•"/>
            </a:pPr>
            <a:endParaRPr lang="nl-NL" sz="1600" dirty="0"/>
          </a:p>
          <a:p>
            <a:pPr marL="628650" lvl="1" indent="-171450">
              <a:buFont typeface="Arial"/>
              <a:buChar char="•"/>
            </a:pPr>
            <a:endParaRPr lang="nl-NL" sz="1600" dirty="0" smtClean="0"/>
          </a:p>
          <a:p>
            <a:pPr marL="628650" lvl="1" indent="-171450">
              <a:buFont typeface="Arial"/>
              <a:buChar char="•"/>
            </a:pPr>
            <a:endParaRPr lang="nl-NL" sz="1600" dirty="0" smtClean="0"/>
          </a:p>
          <a:p>
            <a:pPr lvl="1"/>
            <a:endParaRPr lang="nl-NL" sz="1600" dirty="0"/>
          </a:p>
          <a:p>
            <a:r>
              <a:rPr lang="nl-NL" sz="1600" dirty="0" smtClean="0"/>
              <a:t>&gt; Atradius, wie partij die soms op deur klopt</a:t>
            </a:r>
          </a:p>
          <a:p>
            <a:pPr marL="628650" lvl="1" indent="-171450">
              <a:buFont typeface="Arial"/>
              <a:buChar char="•"/>
            </a:pPr>
            <a:endParaRPr lang="nl-NL" dirty="0"/>
          </a:p>
          <a:p>
            <a:pPr marL="628650" lvl="1" indent="-171450">
              <a:buFont typeface="Arial"/>
              <a:buChar char="•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2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3449"/>
            <a:ext cx="5444490" cy="5001129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sz="1600" dirty="0" smtClean="0"/>
              <a:t>Schadeverzekeraar, kennisorganisatie</a:t>
            </a:r>
          </a:p>
          <a:p>
            <a:pPr marL="171450" indent="-171450">
              <a:buFont typeface="Arial"/>
              <a:buChar char="•"/>
            </a:pPr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1925 stimuleren economie na 1</a:t>
            </a:r>
            <a:r>
              <a:rPr lang="nl-NL" sz="1600" baseline="30000" dirty="0" smtClean="0"/>
              <a:t>e</a:t>
            </a:r>
            <a:r>
              <a:rPr lang="nl-NL" sz="1600" dirty="0" smtClean="0"/>
              <a:t> WO</a:t>
            </a:r>
          </a:p>
          <a:p>
            <a:pPr marL="171450" indent="-171450">
              <a:buFont typeface="Arial"/>
              <a:buChar char="•"/>
            </a:pPr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Marktleider, NCM, 2</a:t>
            </a:r>
            <a:r>
              <a:rPr lang="nl-NL" sz="1600" baseline="30000" dirty="0" smtClean="0"/>
              <a:t>e</a:t>
            </a:r>
            <a:r>
              <a:rPr lang="nl-NL" sz="1600" dirty="0" smtClean="0"/>
              <a:t> wereld</a:t>
            </a:r>
          </a:p>
          <a:p>
            <a:pPr marL="171450" indent="-171450">
              <a:buFont typeface="Arial"/>
              <a:buChar char="•"/>
            </a:pPr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Producten</a:t>
            </a:r>
            <a:r>
              <a:rPr lang="nl-NL" sz="1600" dirty="0" smtClean="0"/>
              <a:t>: 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KV, Incasso, Bonding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Herverzekeraar SWK</a:t>
            </a:r>
          </a:p>
          <a:p>
            <a:pPr lvl="1"/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Insolventie, vermoedelijke insolventie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Kredietrisico, contractrisico</a:t>
            </a:r>
          </a:p>
          <a:p>
            <a:pPr lvl="1"/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Concurrentie, prijs, NL volwassen markt</a:t>
            </a:r>
          </a:p>
          <a:p>
            <a:endParaRPr lang="nl-NL" sz="1600" dirty="0" smtClean="0"/>
          </a:p>
          <a:p>
            <a:endParaRPr lang="nl-NL" sz="1600" dirty="0" smtClean="0"/>
          </a:p>
          <a:p>
            <a:pPr marL="171450" indent="-171450">
              <a:buFont typeface="Arial"/>
              <a:buChar char="•"/>
            </a:pPr>
            <a:endParaRPr lang="nl-NL" dirty="0" smtClean="0"/>
          </a:p>
          <a:p>
            <a:pPr marL="171450" indent="-171450">
              <a:buFont typeface="Arial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496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sz="1600" dirty="0" smtClean="0"/>
              <a:t>Visie Atradius op Macro, </a:t>
            </a:r>
            <a:r>
              <a:rPr lang="nl-NL" sz="1600" dirty="0" err="1" smtClean="0"/>
              <a:t>Meso</a:t>
            </a:r>
            <a:r>
              <a:rPr lang="nl-NL" sz="1600" dirty="0" smtClean="0"/>
              <a:t> </a:t>
            </a:r>
            <a:r>
              <a:rPr lang="nl-NL" sz="1600" dirty="0" err="1" smtClean="0"/>
              <a:t>nivo</a:t>
            </a:r>
            <a:r>
              <a:rPr lang="nl-NL" sz="1600" dirty="0" smtClean="0"/>
              <a:t> &gt; vleug derden</a:t>
            </a:r>
          </a:p>
          <a:p>
            <a:pPr marL="171450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Inzicht (ontwikkeling) faillissementen</a:t>
            </a:r>
          </a:p>
          <a:p>
            <a:pPr marL="171450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Wat zegt markt &amp; pers</a:t>
            </a:r>
          </a:p>
          <a:p>
            <a:pPr marL="171450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r>
              <a:rPr lang="nl-NL" sz="1600" dirty="0" smtClean="0"/>
              <a:t>&gt; De realiteit &gt; Crises van alle tijd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51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3449"/>
            <a:ext cx="5818588" cy="4785105"/>
          </a:xfrm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nl-NL" sz="1600" dirty="0" smtClean="0"/>
              <a:t>Kleine zijsprong, persoonlijke interesse</a:t>
            </a:r>
          </a:p>
          <a:p>
            <a:pPr marL="171450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Delen quote bekende Amerikaanse econoom uit boek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err="1" smtClean="0"/>
              <a:t>Dr</a:t>
            </a:r>
            <a:r>
              <a:rPr lang="nl-NL" sz="1600" dirty="0" smtClean="0"/>
              <a:t> Doom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Voorspeller kredietcrisis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Crisis </a:t>
            </a:r>
            <a:r>
              <a:rPr lang="nl-NL" sz="1600" dirty="0" err="1" smtClean="0"/>
              <a:t>economics</a:t>
            </a:r>
            <a:endParaRPr lang="nl-NL" sz="1600" dirty="0" smtClean="0"/>
          </a:p>
          <a:p>
            <a:pPr marL="628650" lvl="1" indent="-171450">
              <a:buFont typeface="Arial"/>
              <a:buChar char="•"/>
            </a:pPr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Interesse ontstaan crisis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Lokaal probleem, wereldwijd effect, dagelijks effecten</a:t>
            </a:r>
          </a:p>
          <a:p>
            <a:pPr lvl="1"/>
            <a:endParaRPr lang="nl-NL" sz="1600" dirty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Wereldwijd verstrengeling </a:t>
            </a:r>
            <a:r>
              <a:rPr lang="nl-NL" sz="1600" dirty="0"/>
              <a:t>f</a:t>
            </a:r>
            <a:r>
              <a:rPr lang="nl-NL" sz="1600" dirty="0" smtClean="0"/>
              <a:t>inanciële belangen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IT </a:t>
            </a:r>
          </a:p>
          <a:p>
            <a:pPr marL="628650" lvl="1" indent="-171450">
              <a:buFont typeface="Arial"/>
              <a:buChar char="•"/>
            </a:pPr>
            <a:r>
              <a:rPr lang="nl-NL" sz="1600" dirty="0" smtClean="0"/>
              <a:t>Zoektocht rendement</a:t>
            </a:r>
          </a:p>
          <a:p>
            <a:pPr lvl="1"/>
            <a:endParaRPr lang="nl-NL" sz="1600" dirty="0" smtClean="0"/>
          </a:p>
          <a:p>
            <a:pPr marL="171450" indent="-171450">
              <a:buFont typeface="Arial"/>
              <a:buChar char="•"/>
            </a:pPr>
            <a:r>
              <a:rPr lang="nl-NL" sz="1600" dirty="0" smtClean="0"/>
              <a:t>Vaker crises verwacht &gt; VRAAG: was u verrast / voorbereid?</a:t>
            </a:r>
          </a:p>
          <a:p>
            <a:pPr marL="628650" lvl="1" indent="-171450">
              <a:buFont typeface="Arial"/>
              <a:buChar char="•"/>
            </a:pPr>
            <a:endParaRPr lang="nl-NL" sz="1600" dirty="0" smtClean="0"/>
          </a:p>
          <a:p>
            <a:endParaRPr lang="nl-NL" sz="1600" dirty="0"/>
          </a:p>
          <a:p>
            <a:endParaRPr lang="nl-NL" sz="1600" dirty="0" smtClean="0"/>
          </a:p>
          <a:p>
            <a:r>
              <a:rPr lang="nl-NL" sz="1600" dirty="0" smtClean="0"/>
              <a:t>&gt; Macro Mondiaal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13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684018"/>
            <a:ext cx="5444490" cy="482453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Groei zet door &gt; </a:t>
            </a:r>
            <a:r>
              <a:rPr lang="nl-NL" sz="1600" dirty="0" smtClean="0"/>
              <a:t>afvlakking (BBP 2018: 2,5%)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Alle </a:t>
            </a:r>
            <a:r>
              <a:rPr lang="nl-NL" sz="1600" dirty="0" smtClean="0"/>
              <a:t>geledingen dragen </a:t>
            </a:r>
            <a:r>
              <a:rPr lang="nl-NL" sz="1600" dirty="0" smtClean="0"/>
              <a:t>bij</a:t>
            </a:r>
            <a:endParaRPr lang="nl-NL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Risico’s</a:t>
            </a:r>
            <a:r>
              <a:rPr lang="nl-NL" sz="16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600" dirty="0" err="1" smtClean="0"/>
              <a:t>Brexit</a:t>
            </a:r>
            <a:r>
              <a:rPr lang="nl-NL" sz="1600" dirty="0" smtClean="0"/>
              <a:t>, EU sentiment &gt; </a:t>
            </a:r>
            <a:r>
              <a:rPr lang="nl-NL" sz="1600" dirty="0" err="1" smtClean="0"/>
              <a:t>Italie</a:t>
            </a:r>
            <a:r>
              <a:rPr lang="nl-NL" sz="1600" dirty="0" smtClean="0"/>
              <a:t> &gt; rente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Schuld omlaag &gt; bezuinigingen &gt; totale schuld omhoog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Vraag = schuld erg? &gt; verdiencapaciteit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Huizenprijzen, beurs &gt; echte koopkracht niet</a:t>
            </a:r>
            <a:endParaRPr lang="nl-NL" sz="1600" dirty="0"/>
          </a:p>
          <a:p>
            <a:endParaRPr lang="nl-NL" dirty="0" smtClean="0"/>
          </a:p>
          <a:p>
            <a:r>
              <a:rPr lang="nl-NL" sz="1600" dirty="0" smtClean="0"/>
              <a:t>&gt; Macro economisch overzicht aantal indicatoren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99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 smtClean="0"/>
              <a:t>Sectoren</a:t>
            </a:r>
            <a:r>
              <a:rPr lang="nl-NL" baseline="0" dirty="0" smtClean="0"/>
              <a:t> groeien, afvlakking maakindustrie (daling export, Duitsland tegenwind)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smtClean="0"/>
              <a:t>Werkloosheid laag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aseline="0" dirty="0" smtClean="0"/>
              <a:t>Inflatie stijgende lijn (ECB beleid, veel geld in markt)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baseline="0" dirty="0" smtClean="0"/>
              <a:t>&gt; </a:t>
            </a:r>
            <a:r>
              <a:rPr lang="nl-NL" baseline="0" dirty="0" err="1" smtClean="0"/>
              <a:t>Meso</a:t>
            </a:r>
            <a:r>
              <a:rPr lang="nl-NL" baseline="0" dirty="0" smtClean="0"/>
              <a:t> Bouw</a:t>
            </a: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6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23449"/>
            <a:ext cx="5530556" cy="447484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Productie groei alle geledingen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err="1" smtClean="0"/>
              <a:t>A-typisch</a:t>
            </a:r>
            <a:r>
              <a:rPr lang="nl-NL" sz="1600" dirty="0" smtClean="0"/>
              <a:t>: laat cyclisch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Grootst nieuwbouw &amp; infra: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Woningen: nieuw: +5,5% (‘20: +5%), herstel/verbouw:</a:t>
            </a:r>
            <a:r>
              <a:rPr lang="nl-NL" sz="1600" baseline="0" dirty="0" smtClean="0"/>
              <a:t> +2% (‘20: 4%), onderhoud: 1% (‘20: 1,5%)</a:t>
            </a:r>
            <a:endParaRPr lang="nl-NL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Utiliteit: nieuw: +8% (‘20: +5%), herstel/verbouw: +4% (‘20: 5%), onderhoud: 2% (‘20: 2%)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Risico’s: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Zie boven &gt; speelt nu!!!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 smtClean="0"/>
              <a:t>Rendement blijft laag (1-2%) </a:t>
            </a:r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  <a:p>
            <a:r>
              <a:rPr lang="nl-NL" sz="1600" dirty="0" smtClean="0"/>
              <a:t>&gt; </a:t>
            </a:r>
            <a:r>
              <a:rPr lang="nl-NL" sz="1600" dirty="0" smtClean="0"/>
              <a:t>Faillissementen verloop bouw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8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Overzicht ontwikkeling afgelopen jaren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Richting beweging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600" dirty="0" smtClean="0"/>
              <a:t>Schadeverloop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sz="1600" dirty="0"/>
          </a:p>
          <a:p>
            <a:r>
              <a:rPr lang="nl-NL" sz="1600" dirty="0" smtClean="0"/>
              <a:t>&gt; Insolventie trend Nederland</a:t>
            </a:r>
            <a:endParaRPr lang="nl-NL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965E4-A6F7-4FDD-9F75-269A0DC1E0C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6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linkedin.com/company/atradius" TargetMode="External"/><Relationship Id="rId7" Type="http://schemas.openxmlformats.org/officeDocument/2006/relationships/hyperlink" Target="https://twitter.com/atradiu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://www.youtube.com/atradiusgroup" TargetMode="Externa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/>
          <p:nvPr userDrawn="1"/>
        </p:nvSpPr>
        <p:spPr bwMode="auto">
          <a:xfrm>
            <a:off x="0" y="4095334"/>
            <a:ext cx="9144000" cy="2762666"/>
          </a:xfrm>
          <a:prstGeom prst="rect">
            <a:avLst/>
          </a:prstGeom>
          <a:solidFill>
            <a:srgbClr val="DC00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sz="2400" dirty="0">
              <a:latin typeface="Times" pitchFamily="18" charset="0"/>
            </a:endParaRPr>
          </a:p>
        </p:txBody>
      </p:sp>
      <p:pic>
        <p:nvPicPr>
          <p:cNvPr id="8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334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tradius 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584"/>
            <a:ext cx="9144000" cy="28115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3231"/>
            <a:ext cx="7772400" cy="893961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29200"/>
            <a:ext cx="7774632" cy="648072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sVisualHorizontalTop"/>
          <p:cNvSpPr/>
          <p:nvPr userDrawn="1"/>
        </p:nvSpPr>
        <p:spPr>
          <a:xfrm>
            <a:off x="0" y="1065560"/>
            <a:ext cx="9144000" cy="281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75428" y="5949280"/>
            <a:ext cx="5324764" cy="72008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 baseline="0">
                <a:solidFill>
                  <a:schemeClr val="bg1"/>
                </a:solidFill>
              </a:defRPr>
            </a:lvl1pPr>
            <a:lvl2pPr marL="180000" indent="0">
              <a:buNone/>
              <a:defRPr sz="900">
                <a:solidFill>
                  <a:schemeClr val="bg1"/>
                </a:solidFill>
              </a:defRPr>
            </a:lvl2pPr>
            <a:lvl3pPr marL="360000" indent="0">
              <a:buNone/>
              <a:defRPr sz="900">
                <a:solidFill>
                  <a:schemeClr val="bg1"/>
                </a:solidFill>
              </a:defRPr>
            </a:lvl3pPr>
            <a:lvl4pPr marL="540000" indent="0">
              <a:buNone/>
              <a:defRPr sz="900">
                <a:solidFill>
                  <a:schemeClr val="bg1"/>
                </a:solidFill>
              </a:defRPr>
            </a:lvl4pPr>
            <a:lvl5pPr marL="720113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Event and date</a:t>
            </a:r>
          </a:p>
          <a:p>
            <a:pPr lvl="0"/>
            <a:r>
              <a:rPr lang="en-US" dirty="0" smtClean="0"/>
              <a:t>Department / Unit</a:t>
            </a:r>
          </a:p>
          <a:p>
            <a:pPr lvl="0"/>
            <a:r>
              <a:rPr lang="en-US" dirty="0" smtClean="0"/>
              <a:t>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85800" y="6714000"/>
            <a:ext cx="2133600" cy="1440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19400" y="6694392"/>
            <a:ext cx="5172368" cy="163607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28866" y="6694393"/>
            <a:ext cx="324000" cy="1440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7" y="255886"/>
            <a:ext cx="1512000" cy="3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520" y="972000"/>
            <a:ext cx="8567738" cy="5220000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1600"/>
            </a:lvl1pPr>
            <a:lvl2pPr>
              <a:lnSpc>
                <a:spcPct val="150000"/>
              </a:lnSpc>
              <a:buClr>
                <a:schemeClr val="accent3"/>
              </a:buClr>
              <a:defRPr sz="1600"/>
            </a:lvl2pPr>
            <a:lvl3pPr>
              <a:lnSpc>
                <a:spcPct val="150000"/>
              </a:lnSpc>
              <a:buClr>
                <a:schemeClr val="accent3"/>
              </a:buClr>
              <a:defRPr sz="1600"/>
            </a:lvl3pPr>
            <a:lvl4pPr>
              <a:lnSpc>
                <a:spcPct val="150000"/>
              </a:lnSpc>
              <a:buClr>
                <a:schemeClr val="accent3"/>
              </a:buClr>
              <a:defRPr sz="1600"/>
            </a:lvl4pPr>
            <a:lvl5pPr>
              <a:lnSpc>
                <a:spcPct val="150000"/>
              </a:lnSpc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36" y="6458464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3320" y="6458463"/>
            <a:ext cx="7258016" cy="144001"/>
          </a:xfrm>
        </p:spPr>
        <p:txBody>
          <a:bodyPr lIns="0" tIns="0" rIns="0" bIns="0"/>
          <a:lstStyle>
            <a:lvl1pPr algn="r">
              <a:defRPr sz="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63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ualVerticalRight"/>
          <p:cNvSpPr/>
          <p:nvPr userDrawn="1"/>
        </p:nvSpPr>
        <p:spPr>
          <a:xfrm>
            <a:off x="5831528" y="-1"/>
            <a:ext cx="3312472" cy="665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472608" cy="490066"/>
          </a:xfrm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520" y="972000"/>
            <a:ext cx="5471833" cy="5220000"/>
          </a:xfr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1270800" y="6278400"/>
            <a:ext cx="4449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1270800" y="6458400"/>
            <a:ext cx="4035600" cy="144000"/>
          </a:xfrm>
        </p:spPr>
        <p:txBody>
          <a:bodyPr/>
          <a:lstStyle/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>
          <a:xfrm>
            <a:off x="5400000" y="6458400"/>
            <a:ext cx="324000" cy="144000"/>
          </a:xfrm>
        </p:spPr>
        <p:txBody>
          <a:bodyPr/>
          <a:lstStyle/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58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VisualHorizontalTop"/>
          <p:cNvSpPr/>
          <p:nvPr userDrawn="1"/>
        </p:nvSpPr>
        <p:spPr>
          <a:xfrm>
            <a:off x="0" y="0"/>
            <a:ext cx="9144000" cy="281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2866926"/>
            <a:ext cx="8568952" cy="49006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000" y="3564000"/>
            <a:ext cx="8567738" cy="2628000"/>
          </a:xfr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6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atradiusidentity.net/downloads/daten/logos/no_tagline/ATR_nt_3C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693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36" y="6458464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3320" y="6458463"/>
            <a:ext cx="7258016" cy="144001"/>
          </a:xfrm>
        </p:spPr>
        <p:txBody>
          <a:bodyPr lIns="0" tIns="0" rIns="0" bIns="0"/>
          <a:lstStyle>
            <a:lvl1pPr algn="r">
              <a:defRPr sz="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4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520" y="972000"/>
            <a:ext cx="8567738" cy="3181453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1600"/>
            </a:lvl1pPr>
            <a:lvl2pPr>
              <a:lnSpc>
                <a:spcPct val="150000"/>
              </a:lnSpc>
              <a:buClr>
                <a:schemeClr val="accent3"/>
              </a:buClr>
              <a:defRPr sz="1600"/>
            </a:lvl2pPr>
            <a:lvl3pPr>
              <a:lnSpc>
                <a:spcPct val="150000"/>
              </a:lnSpc>
              <a:buClr>
                <a:schemeClr val="accent3"/>
              </a:buClr>
              <a:defRPr sz="1600"/>
            </a:lvl3pPr>
            <a:lvl4pPr>
              <a:lnSpc>
                <a:spcPct val="150000"/>
              </a:lnSpc>
              <a:buClr>
                <a:schemeClr val="accent3"/>
              </a:buClr>
              <a:defRPr sz="1600"/>
            </a:lvl4pPr>
            <a:lvl5pPr>
              <a:lnSpc>
                <a:spcPct val="150000"/>
              </a:lnSpc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1520" y="4161617"/>
            <a:ext cx="4968552" cy="2056547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1600"/>
            </a:lvl1pPr>
            <a:lvl2pPr>
              <a:lnSpc>
                <a:spcPct val="150000"/>
              </a:lnSpc>
              <a:buClr>
                <a:schemeClr val="accent3"/>
              </a:buClr>
              <a:defRPr sz="1600"/>
            </a:lvl2pPr>
            <a:lvl3pPr>
              <a:lnSpc>
                <a:spcPct val="150000"/>
              </a:lnSpc>
              <a:buClr>
                <a:schemeClr val="accent3"/>
              </a:buClr>
              <a:defRPr sz="1600"/>
            </a:lvl3pPr>
            <a:lvl4pPr>
              <a:lnSpc>
                <a:spcPct val="150000"/>
              </a:lnSpc>
              <a:buClr>
                <a:schemeClr val="accent3"/>
              </a:buClr>
              <a:defRPr sz="1600"/>
            </a:lvl4pPr>
            <a:lvl5pPr>
              <a:lnSpc>
                <a:spcPct val="150000"/>
              </a:lnSpc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36" y="6458464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3320" y="6458463"/>
            <a:ext cx="7258016" cy="144001"/>
          </a:xfrm>
        </p:spPr>
        <p:txBody>
          <a:bodyPr lIns="0" tIns="0" rIns="0" bIns="0"/>
          <a:lstStyle>
            <a:lvl1pPr algn="r">
              <a:defRPr sz="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7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520" y="972000"/>
            <a:ext cx="8567738" cy="2398581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1600"/>
            </a:lvl1pPr>
            <a:lvl2pPr>
              <a:lnSpc>
                <a:spcPct val="150000"/>
              </a:lnSpc>
              <a:buClr>
                <a:schemeClr val="accent3"/>
              </a:buClr>
              <a:defRPr sz="1600"/>
            </a:lvl2pPr>
            <a:lvl3pPr>
              <a:lnSpc>
                <a:spcPct val="150000"/>
              </a:lnSpc>
              <a:buClr>
                <a:schemeClr val="accent3"/>
              </a:buClr>
              <a:defRPr sz="1600"/>
            </a:lvl3pPr>
            <a:lvl4pPr>
              <a:lnSpc>
                <a:spcPct val="150000"/>
              </a:lnSpc>
              <a:buClr>
                <a:schemeClr val="accent3"/>
              </a:buClr>
              <a:defRPr sz="1600"/>
            </a:lvl4pPr>
            <a:lvl5pPr>
              <a:lnSpc>
                <a:spcPct val="150000"/>
              </a:lnSpc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28236" y="3377676"/>
            <a:ext cx="3599186" cy="2830652"/>
          </a:xfr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1600"/>
            </a:lvl1pPr>
            <a:lvl2pPr>
              <a:lnSpc>
                <a:spcPct val="150000"/>
              </a:lnSpc>
              <a:buClr>
                <a:schemeClr val="accent3"/>
              </a:buClr>
              <a:defRPr sz="1600"/>
            </a:lvl2pPr>
            <a:lvl3pPr>
              <a:lnSpc>
                <a:spcPct val="150000"/>
              </a:lnSpc>
              <a:buClr>
                <a:schemeClr val="accent3"/>
              </a:buClr>
              <a:defRPr sz="1600"/>
            </a:lvl3pPr>
            <a:lvl4pPr>
              <a:lnSpc>
                <a:spcPct val="150000"/>
              </a:lnSpc>
              <a:buClr>
                <a:schemeClr val="accent3"/>
              </a:buClr>
              <a:defRPr sz="1600"/>
            </a:lvl4pPr>
            <a:lvl5pPr>
              <a:lnSpc>
                <a:spcPct val="150000"/>
              </a:lnSpc>
              <a:buClr>
                <a:schemeClr val="accent3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36" y="6458464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3320" y="6458463"/>
            <a:ext cx="7258016" cy="144001"/>
          </a:xfrm>
        </p:spPr>
        <p:txBody>
          <a:bodyPr lIns="0" tIns="0" rIns="0" bIns="0"/>
          <a:lstStyle>
            <a:lvl1pPr algn="r">
              <a:defRPr sz="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2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tradius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1436" y="6458464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3320" y="6458463"/>
            <a:ext cx="7258016" cy="144001"/>
          </a:xfrm>
        </p:spPr>
        <p:txBody>
          <a:bodyPr lIns="0" tIns="0" rIns="0" bIns="0"/>
          <a:lstStyle>
            <a:lvl1pPr algn="r">
              <a:defRPr sz="8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50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000" y="1052736"/>
            <a:ext cx="4104000" cy="5139264"/>
          </a:xfr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6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atradiusidentity.net/downloads/daten/logos/no_tagline/ATR_nt_3C.jpg"/>
          <p:cNvSpPr>
            <a:spLocks noChangeAspect="1" noChangeArrowheads="1"/>
          </p:cNvSpPr>
          <p:nvPr userDrawn="1"/>
        </p:nvSpPr>
        <p:spPr bwMode="auto">
          <a:xfrm>
            <a:off x="63500" y="-136525"/>
            <a:ext cx="693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16472" y="1052736"/>
            <a:ext cx="4104000" cy="5139264"/>
          </a:xfrm>
        </p:spPr>
        <p:txBody>
          <a:bodyPr/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3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radius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0"/>
          <p:cNvSpPr/>
          <p:nvPr userDrawn="1"/>
        </p:nvSpPr>
        <p:spPr bwMode="auto">
          <a:xfrm>
            <a:off x="0" y="4292600"/>
            <a:ext cx="9144000" cy="2565400"/>
          </a:xfrm>
          <a:prstGeom prst="rect">
            <a:avLst/>
          </a:prstGeom>
          <a:solidFill>
            <a:srgbClr val="DC00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GB" sz="2400" dirty="0">
              <a:latin typeface="Times" pitchFamily="18" charset="0"/>
            </a:endParaRPr>
          </a:p>
        </p:txBody>
      </p:sp>
      <p:pic>
        <p:nvPicPr>
          <p:cNvPr id="16" name="Picture 2" descr="C:\Users\nlvgil1\AppData\Local\Microsoft\Windows\Temporary Internet Files\Content.Outlook\TH95SUOD\dynamic line GCO (2)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96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7600" y="5229200"/>
            <a:ext cx="7772832" cy="88850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0" name="Picture 4" descr="http://global.atradius.com/images/stories/atradius_images/Social_Media/icons/35px/linkedin.png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428999"/>
            <a:ext cx="432048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global.atradius.com/images/stories/atradius_images/Social_Media/icons/35px/youtube.png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55" y="3428998"/>
            <a:ext cx="419704" cy="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11560" y="27089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</a:t>
            </a:r>
            <a:r>
              <a:rPr lang="en-GB" sz="1600" baseline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website www.atradius.com and c</a:t>
            </a:r>
            <a:r>
              <a:rPr lang="en-GB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onnect with Atradius</a:t>
            </a:r>
            <a:br>
              <a:rPr lang="en-GB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Social</a:t>
            </a:r>
            <a:r>
              <a:rPr lang="en-GB" sz="1600" baseline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Media</a:t>
            </a:r>
            <a:endParaRPr lang="en-GB" sz="1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global.atradius.com/images/stories/atradius_images/Social_Media/icons/35px/twitter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8999"/>
            <a:ext cx="432048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7600" y="4262400"/>
            <a:ext cx="7772400" cy="892800"/>
          </a:xfrm>
        </p:spPr>
        <p:txBody>
          <a:bodyPr anchor="b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3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94000" cy="490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72000"/>
            <a:ext cx="8694000" cy="52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0800" y="6278400"/>
            <a:ext cx="76752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0800" y="6458400"/>
            <a:ext cx="72576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Document Title - Name - Function - Business Unit  DD/MM/YYYY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2000" y="6458400"/>
            <a:ext cx="32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9AEFD468-13DB-4482-BA06-D549E20FEF9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 descr="C:\Users\nlvgil1\AppData\Local\Microsoft\Windows\Temporary Internet Files\Content.Outlook\TH95SUOD\dynamic line GCO (2).PNG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0000"/>
            <a:ext cx="9144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400800"/>
            <a:ext cx="914400" cy="20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9" r:id="rId4"/>
    <p:sldLayoutId id="2147483680" r:id="rId5"/>
    <p:sldLayoutId id="2147483681" r:id="rId6"/>
    <p:sldLayoutId id="2147483654" r:id="rId7"/>
    <p:sldLayoutId id="2147483682" r:id="rId8"/>
    <p:sldLayoutId id="214748366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1800" b="0" kern="120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SzPct val="95000"/>
        <a:buFont typeface="Arial" panose="020B0604020202020204" pitchFamily="34" charset="0"/>
        <a:buChar char="■"/>
        <a:tabLst>
          <a:tab pos="273050" algn="l"/>
        </a:tabLst>
        <a:defRPr sz="16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3"/>
        </a:buClr>
        <a:buSzPct val="95000"/>
        <a:buFont typeface="Arial" panose="020B0604020202020204" pitchFamily="34" charset="0"/>
        <a:buChar char="■"/>
        <a:tabLst>
          <a:tab pos="273050" algn="l"/>
        </a:tabLst>
        <a:defRPr sz="16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3"/>
        </a:buClr>
        <a:buSzPct val="95000"/>
        <a:buFont typeface="Arial" panose="020B0604020202020204" pitchFamily="34" charset="0"/>
        <a:buChar char="■"/>
        <a:tabLst>
          <a:tab pos="273050" algn="l"/>
        </a:tabLst>
        <a:defRPr sz="16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3"/>
        </a:buClr>
        <a:buSzPct val="95000"/>
        <a:buFont typeface="Arial" panose="020B0604020202020204" pitchFamily="34" charset="0"/>
        <a:buChar char="■"/>
        <a:tabLst>
          <a:tab pos="273050" algn="l"/>
        </a:tabLst>
        <a:defRPr sz="16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4pPr>
      <a:lvl5pPr marL="900113" indent="-180000" algn="l" defTabSz="914400" rtl="0" eaLnBrk="1" latinLnBrk="0" hangingPunct="1">
        <a:lnSpc>
          <a:spcPct val="150000"/>
        </a:lnSpc>
        <a:spcBef>
          <a:spcPct val="20000"/>
        </a:spcBef>
        <a:buClr>
          <a:schemeClr val="accent3"/>
        </a:buClr>
        <a:buSzPct val="95000"/>
        <a:buFont typeface="Arial" panose="020B0604020202020204" pitchFamily="34" charset="0"/>
        <a:buChar char="■"/>
        <a:tabLst>
          <a:tab pos="273050" algn="l"/>
        </a:tabLst>
        <a:defRPr sz="1600" kern="1200">
          <a:solidFill>
            <a:schemeClr val="accent3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1560" y="5301208"/>
            <a:ext cx="7846268" cy="504056"/>
          </a:xfrm>
        </p:spPr>
        <p:txBody>
          <a:bodyPr/>
          <a:lstStyle/>
          <a:p>
            <a:r>
              <a:rPr lang="en-GB" sz="2000" dirty="0" err="1" smtClean="0"/>
              <a:t>Bouwvolume</a:t>
            </a:r>
            <a:r>
              <a:rPr lang="en-GB" sz="2000" dirty="0" smtClean="0"/>
              <a:t> </a:t>
            </a:r>
            <a:r>
              <a:rPr lang="en-GB" sz="2000" dirty="0" err="1" smtClean="0"/>
              <a:t>blijft</a:t>
            </a:r>
            <a:r>
              <a:rPr lang="en-GB" sz="2000" dirty="0" smtClean="0"/>
              <a:t> </a:t>
            </a:r>
            <a:r>
              <a:rPr lang="en-GB" sz="2000" dirty="0" err="1" smtClean="0"/>
              <a:t>stijgen</a:t>
            </a:r>
            <a:r>
              <a:rPr lang="en-GB" sz="2000" dirty="0" smtClean="0"/>
              <a:t> </a:t>
            </a:r>
            <a:r>
              <a:rPr lang="en-GB" sz="2000" dirty="0" err="1" smtClean="0"/>
              <a:t>echter</a:t>
            </a:r>
            <a:r>
              <a:rPr lang="en-GB" sz="2000" dirty="0" smtClean="0"/>
              <a:t> </a:t>
            </a:r>
            <a:r>
              <a:rPr lang="en-GB" sz="2000" dirty="0" err="1" smtClean="0"/>
              <a:t>uitdagingen</a:t>
            </a:r>
            <a:r>
              <a:rPr lang="en-GB" sz="2000" dirty="0" smtClean="0"/>
              <a:t> </a:t>
            </a:r>
            <a:r>
              <a:rPr lang="en-GB" sz="2000" dirty="0" err="1" smtClean="0"/>
              <a:t>blijven</a:t>
            </a:r>
            <a:r>
              <a:rPr lang="en-GB" sz="2000" dirty="0" smtClean="0"/>
              <a:t> </a:t>
            </a:r>
            <a:r>
              <a:rPr lang="en-GB" sz="2000" dirty="0" err="1" smtClean="0"/>
              <a:t>groot</a:t>
            </a:r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560" y="6309320"/>
            <a:ext cx="8136904" cy="360041"/>
          </a:xfrm>
        </p:spPr>
        <p:txBody>
          <a:bodyPr/>
          <a:lstStyle/>
          <a:p>
            <a:r>
              <a:rPr lang="en-GB" sz="1800" dirty="0" smtClean="0"/>
              <a:t>Richard Smink - </a:t>
            </a:r>
            <a:r>
              <a:rPr lang="en-GB" sz="1800" dirty="0" err="1" smtClean="0"/>
              <a:t>Kredietanalist</a:t>
            </a:r>
            <a:endParaRPr lang="en-GB" sz="1800" dirty="0" smtClean="0"/>
          </a:p>
          <a:p>
            <a:r>
              <a:rPr lang="en-GB" dirty="0" smtClean="0"/>
              <a:t>																		</a:t>
            </a:r>
            <a:endParaRPr lang="en-GB" dirty="0"/>
          </a:p>
        </p:txBody>
      </p:sp>
      <p:sp>
        <p:nvSpPr>
          <p:cNvPr id="7" name="sVisual"/>
          <p:cNvSpPr/>
          <p:nvPr/>
        </p:nvSpPr>
        <p:spPr>
          <a:xfrm>
            <a:off x="-1488" y="980728"/>
            <a:ext cx="9144000" cy="2988000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2451" b="2451"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dirty="0" smtClean="0">
              <a:solidFill>
                <a:srgbClr val="FFFFFF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611560" y="4149080"/>
            <a:ext cx="7774632" cy="864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None/>
              <a:tabLst>
                <a:tab pos="273050" algn="l"/>
              </a:tabLst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None/>
              <a:tabLst>
                <a:tab pos="2730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None/>
              <a:tabLst>
                <a:tab pos="2730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None/>
              <a:tabLst>
                <a:tab pos="2730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Arial" panose="020B0604020202020204" pitchFamily="34" charset="0"/>
              <a:buNone/>
              <a:tabLst>
                <a:tab pos="273050" algn="l"/>
              </a:tabLs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 smtClean="0"/>
              <a:t>Visie</a:t>
            </a:r>
            <a:r>
              <a:rPr lang="en-GB" sz="3200" dirty="0" smtClean="0"/>
              <a:t> Atradius </a:t>
            </a:r>
            <a:r>
              <a:rPr lang="en-GB" sz="3200" dirty="0" err="1" smtClean="0"/>
              <a:t>bouwsector</a:t>
            </a:r>
            <a:r>
              <a:rPr lang="en-GB" sz="3200" dirty="0" smtClean="0"/>
              <a:t> </a:t>
            </a:r>
            <a:r>
              <a:rPr lang="en-GB" sz="2000" dirty="0" smtClean="0"/>
              <a:t>– </a:t>
            </a:r>
            <a:r>
              <a:rPr lang="en-GB" sz="2000" dirty="0" err="1" smtClean="0"/>
              <a:t>april</a:t>
            </a:r>
            <a:r>
              <a:rPr lang="en-GB" sz="2000" dirty="0" smtClean="0"/>
              <a:t> 2019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78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Insolventie trend Nederland 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5517232"/>
            <a:ext cx="8568952" cy="4900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47594"/>
              </p:ext>
            </p:extLst>
          </p:nvPr>
        </p:nvGraphicFramePr>
        <p:xfrm>
          <a:off x="827584" y="1412776"/>
          <a:ext cx="7200800" cy="45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Macrobond document" r:id="rId4" imgW="11424708" imgH="7154082" progId="Mbnd.mbnd">
                  <p:embed/>
                </p:oleObj>
              </mc:Choice>
              <mc:Fallback>
                <p:oleObj name="Macrobond document" r:id="rId4" imgW="11424708" imgH="7154082" progId="Mbnd.mbnd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12776"/>
                        <a:ext cx="7200800" cy="45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1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Pers</a:t>
            </a:r>
            <a:endParaRPr lang="nl-NL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667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6192688" cy="322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7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Agenda</a:t>
            </a:r>
            <a:endParaRPr lang="nl-NL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Atradius</a:t>
            </a:r>
          </a:p>
          <a:p>
            <a:endParaRPr lang="nl-NL" sz="2000" dirty="0" smtClean="0"/>
          </a:p>
          <a:p>
            <a:r>
              <a:rPr lang="nl-NL" sz="2000" dirty="0" smtClean="0"/>
              <a:t>Ontwikkelingen &amp; Vooruitzichten</a:t>
            </a:r>
          </a:p>
          <a:p>
            <a:endParaRPr lang="nl-NL" sz="2000" dirty="0" smtClean="0"/>
          </a:p>
          <a:p>
            <a:r>
              <a:rPr lang="nl-NL" sz="2000" b="1" dirty="0" smtClean="0"/>
              <a:t>Bevindingen</a:t>
            </a:r>
            <a:endParaRPr lang="nl-NL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4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86659714"/>
              </p:ext>
            </p:extLst>
          </p:nvPr>
        </p:nvGraphicFramePr>
        <p:xfrm>
          <a:off x="251520" y="476672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95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Bouwketen</a:t>
            </a:r>
            <a:endParaRPr lang="nl-NL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885950"/>
            <a:ext cx="68865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8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Einde</a:t>
            </a:r>
            <a:endParaRPr lang="nl-NL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9512" y="1196753"/>
            <a:ext cx="8567738" cy="208823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Vragen?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en-US" sz="2000" dirty="0" smtClean="0"/>
              <a:t>WUTHRICH </a:t>
            </a:r>
            <a:r>
              <a:rPr lang="en-US" sz="2000" dirty="0"/>
              <a:t>/ NOA </a:t>
            </a:r>
            <a:r>
              <a:rPr lang="en-US" sz="2000" dirty="0" err="1" smtClean="0"/>
              <a:t>Verzekeringsdienst</a:t>
            </a:r>
            <a:r>
              <a:rPr lang="en-US" sz="2000" dirty="0" smtClean="0"/>
              <a:t> (stand 255)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85184"/>
            <a:ext cx="4171950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36" y="4869160"/>
            <a:ext cx="3581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Agenda</a:t>
            </a:r>
            <a:endParaRPr lang="nl-NL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sz="2000" b="1" dirty="0" smtClean="0"/>
              <a:t>Atradius</a:t>
            </a:r>
          </a:p>
          <a:p>
            <a:endParaRPr lang="nl-NL" sz="2000" dirty="0" smtClean="0"/>
          </a:p>
          <a:p>
            <a:r>
              <a:rPr lang="nl-NL" sz="2000" dirty="0" smtClean="0"/>
              <a:t>Ontwikkelingen &amp; Vooruitzichten</a:t>
            </a:r>
          </a:p>
          <a:p>
            <a:endParaRPr lang="nl-NL" sz="2000" dirty="0" smtClean="0"/>
          </a:p>
          <a:p>
            <a:r>
              <a:rPr lang="nl-NL" sz="2000" dirty="0" smtClean="0"/>
              <a:t>Bevindingen</a:t>
            </a:r>
            <a:endParaRPr lang="nl-NL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Atradius</a:t>
            </a:r>
            <a:endParaRPr lang="nl-NL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6" y="1363614"/>
            <a:ext cx="8640959" cy="31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28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Agenda</a:t>
            </a:r>
            <a:endParaRPr lang="nl-NL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Atradius</a:t>
            </a:r>
          </a:p>
          <a:p>
            <a:endParaRPr lang="nl-NL" sz="2000" dirty="0" smtClean="0"/>
          </a:p>
          <a:p>
            <a:r>
              <a:rPr lang="nl-NL" sz="2000" b="1" dirty="0" smtClean="0"/>
              <a:t>Ontwikkelingen &amp; Vooruitzichten</a:t>
            </a:r>
          </a:p>
          <a:p>
            <a:endParaRPr lang="nl-NL" sz="2000" dirty="0" smtClean="0"/>
          </a:p>
          <a:p>
            <a:r>
              <a:rPr lang="nl-NL" sz="2000" dirty="0" smtClean="0"/>
              <a:t>Bevindingen</a:t>
            </a:r>
            <a:endParaRPr lang="nl-NL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4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De realiteit</a:t>
            </a:r>
            <a:endParaRPr lang="nl-NL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78068"/>
            <a:ext cx="8701103" cy="15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0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3611108"/>
              </p:ext>
            </p:extLst>
          </p:nvPr>
        </p:nvGraphicFramePr>
        <p:xfrm>
          <a:off x="251520" y="476672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7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94000" cy="490066"/>
          </a:xfrm>
        </p:spPr>
        <p:txBody>
          <a:bodyPr/>
          <a:lstStyle/>
          <a:p>
            <a:r>
              <a:rPr lang="nl-NL" sz="2400" dirty="0" smtClean="0"/>
              <a:t>Macro-economisch overzicht</a:t>
            </a:r>
            <a:endParaRPr lang="nl-NL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326273"/>
              </p:ext>
            </p:extLst>
          </p:nvPr>
        </p:nvGraphicFramePr>
        <p:xfrm>
          <a:off x="467544" y="4509120"/>
          <a:ext cx="2535132" cy="175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Macrobond document" r:id="rId4" imgW="10130028" imgH="7030786" progId="Mbnd.mbnd">
                  <p:embed/>
                </p:oleObj>
              </mc:Choice>
              <mc:Fallback>
                <p:oleObj name="Macrobond document" r:id="rId4" imgW="10130028" imgH="703078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4509120"/>
                        <a:ext cx="2535132" cy="1759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484773"/>
              </p:ext>
            </p:extLst>
          </p:nvPr>
        </p:nvGraphicFramePr>
        <p:xfrm>
          <a:off x="1115616" y="836712"/>
          <a:ext cx="6840760" cy="354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Macrobond document" r:id="rId6" imgW="10130028" imgH="7030786" progId="Mbnd.mbnd">
                  <p:embed/>
                </p:oleObj>
              </mc:Choice>
              <mc:Fallback>
                <p:oleObj name="Macrobond document" r:id="rId6" imgW="10130028" imgH="703078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6" y="836712"/>
                        <a:ext cx="6840760" cy="3548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516059"/>
              </p:ext>
            </p:extLst>
          </p:nvPr>
        </p:nvGraphicFramePr>
        <p:xfrm>
          <a:off x="3347864" y="4509120"/>
          <a:ext cx="26162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0" name="Macrobond document" r:id="rId8" imgW="10130028" imgH="7030786" progId="Mbnd.mbnd">
                  <p:embed/>
                </p:oleObj>
              </mc:Choice>
              <mc:Fallback>
                <p:oleObj name="Macrobond document" r:id="rId8" imgW="10130028" imgH="7030786" progId="Mbnd.mbnd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509120"/>
                        <a:ext cx="2616200" cy="181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33883"/>
              </p:ext>
            </p:extLst>
          </p:nvPr>
        </p:nvGraphicFramePr>
        <p:xfrm>
          <a:off x="6300192" y="4509120"/>
          <a:ext cx="25209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Macrobond document" r:id="rId10" imgW="10130028" imgH="7030786" progId="Mbnd.mbnd">
                  <p:embed/>
                </p:oleObj>
              </mc:Choice>
              <mc:Fallback>
                <p:oleObj name="Macrobond document" r:id="rId10" imgW="10130028" imgH="7030786" progId="Mbnd.mbnd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509120"/>
                        <a:ext cx="25209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946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91603186"/>
              </p:ext>
            </p:extLst>
          </p:nvPr>
        </p:nvGraphicFramePr>
        <p:xfrm>
          <a:off x="251520" y="476672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62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562074"/>
          </a:xfrm>
        </p:spPr>
        <p:txBody>
          <a:bodyPr/>
          <a:lstStyle/>
          <a:p>
            <a:r>
              <a:rPr lang="nl-NL" sz="2400" dirty="0" smtClean="0"/>
              <a:t>Faillissementen bouwsectoren</a:t>
            </a:r>
            <a:endParaRPr lang="nl-NL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FD468-13DB-4482-BA06-D549E20FEF9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3491880" y="5157192"/>
            <a:ext cx="108012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2343657" y="5260558"/>
            <a:ext cx="5616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10242" name="Chart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8043"/>
            <a:ext cx="8654203" cy="431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LLOWCHARTBACKGROUND" val="Yes"/>
  <p:tag name="SYSTEMID" val="c1ae1fa5-05b4-4168-bb02-7fdf0554d5ee"/>
  <p:tag name="SYSTEMCULTURE" val="en-GB"/>
  <p:tag name="SYSTEMDATE" val="-8587876412394191036"/>
  <p:tag name="SYSTEMTEMPLATE" val="AtradiusExternal"/>
  <p:tag name="SYSTEMVERSION" val="1.0.0.0"/>
</p:tagLst>
</file>

<file path=ppt/theme/theme1.xml><?xml version="1.0" encoding="utf-8"?>
<a:theme xmlns:a="http://schemas.openxmlformats.org/drawingml/2006/main" name="Atradius">
  <a:themeElements>
    <a:clrScheme name="Atradius">
      <a:dk1>
        <a:srgbClr val="000000"/>
      </a:dk1>
      <a:lt1>
        <a:srgbClr val="FFFFFF"/>
      </a:lt1>
      <a:dk2>
        <a:srgbClr val="6F2356"/>
      </a:dk2>
      <a:lt2>
        <a:srgbClr val="194D63"/>
      </a:lt2>
      <a:accent1>
        <a:srgbClr val="FB3F3F"/>
      </a:accent1>
      <a:accent2>
        <a:srgbClr val="B0232A"/>
      </a:accent2>
      <a:accent3>
        <a:srgbClr val="666666"/>
      </a:accent3>
      <a:accent4>
        <a:srgbClr val="ABABAB"/>
      </a:accent4>
      <a:accent5>
        <a:srgbClr val="A5C976"/>
      </a:accent5>
      <a:accent6>
        <a:srgbClr val="E7A614"/>
      </a:accent6>
      <a:hlink>
        <a:srgbClr val="8FDAFF"/>
      </a:hlink>
      <a:folHlink>
        <a:srgbClr val="800080"/>
      </a:folHlink>
    </a:clrScheme>
    <a:fontScheme name="Atradius Corporat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radius_External.potx" id="{AD43D021-CB59-4174-9872-8FCE09B35464}" vid="{1BE848DF-B6CD-4595-981E-1CD1A910D0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642</Words>
  <Application>Microsoft Office PowerPoint</Application>
  <PresentationFormat>On-screen Show (4:3)</PresentationFormat>
  <Paragraphs>319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Atradius</vt:lpstr>
      <vt:lpstr>Macrobond document</vt:lpstr>
      <vt:lpstr>PowerPoint Presentation</vt:lpstr>
      <vt:lpstr>Agenda</vt:lpstr>
      <vt:lpstr>Atradius</vt:lpstr>
      <vt:lpstr>Agenda</vt:lpstr>
      <vt:lpstr>De realiteit</vt:lpstr>
      <vt:lpstr>PowerPoint Presentation</vt:lpstr>
      <vt:lpstr>Macro-economisch overzicht</vt:lpstr>
      <vt:lpstr>PowerPoint Presentation</vt:lpstr>
      <vt:lpstr>Faillissementen bouwsectoren</vt:lpstr>
      <vt:lpstr>Insolventie trend Nederland </vt:lpstr>
      <vt:lpstr>Pers</vt:lpstr>
      <vt:lpstr>Agenda</vt:lpstr>
      <vt:lpstr>PowerPoint Presentation</vt:lpstr>
      <vt:lpstr>Bouwketen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2014-10-22T08:14:06Z</dcterms:created>
  <dcterms:modified xsi:type="dcterms:W3CDTF">2019-03-28T10:18:44Z</dcterms:modified>
</cp:coreProperties>
</file>