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3" r:id="rId4"/>
    <p:sldId id="300" r:id="rId5"/>
    <p:sldId id="301" r:id="rId6"/>
    <p:sldId id="302" r:id="rId7"/>
    <p:sldId id="290" r:id="rId8"/>
    <p:sldId id="291" r:id="rId9"/>
    <p:sldId id="292" r:id="rId10"/>
    <p:sldId id="304" r:id="rId11"/>
    <p:sldId id="294" r:id="rId12"/>
    <p:sldId id="298" r:id="rId13"/>
    <p:sldId id="299" r:id="rId14"/>
    <p:sldId id="303" r:id="rId15"/>
    <p:sldId id="309" r:id="rId16"/>
    <p:sldId id="306" r:id="rId17"/>
    <p:sldId id="307" r:id="rId18"/>
    <p:sldId id="308" r:id="rId19"/>
    <p:sldId id="305" r:id="rId20"/>
    <p:sldId id="29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33"/>
    <a:srgbClr val="2D509E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43" autoAdjust="0"/>
  </p:normalViewPr>
  <p:slideViewPr>
    <p:cSldViewPr snapToGrid="0" snapToObjects="1">
      <p:cViewPr>
        <p:scale>
          <a:sx n="110" d="100"/>
          <a:sy n="110" d="100"/>
        </p:scale>
        <p:origin x="-840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7047-FF26-6B47-ABFC-60D5C96DDADF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D3BB-3C0B-F84E-B397-3C42B113F6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8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3BB-3C0B-F84E-B397-3C42B113F6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4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3BB-3C0B-F84E-B397-3C42B113F62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4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3D3BB-3C0B-F84E-B397-3C42B113F62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4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B0CE74-208D-444C-BA3F-A8A294CFE419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CED93B-E881-8F4C-A7DC-530F40E7DE8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5C3DC1-9AFC-7542-992D-3C1B1C5C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3C67936-E160-5D4E-90B5-25ADC4A61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B7E2F2D-A5F6-8C4A-B699-4E2E52951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3719" r="10190" b="1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57714AD-0856-4140-B7C0-08BC4EA81F63}"/>
              </a:ext>
            </a:extLst>
          </p:cNvPr>
          <p:cNvSpPr txBox="1"/>
          <p:nvPr/>
        </p:nvSpPr>
        <p:spPr>
          <a:xfrm>
            <a:off x="478464" y="361306"/>
            <a:ext cx="1127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badi MT Condensed Light"/>
              </a:rPr>
              <a:t>Risico’s en verplichtingen bij het inhuren van </a:t>
            </a:r>
            <a:endParaRPr lang="nl-NL" sz="3600" b="1" dirty="0" smtClean="0">
              <a:solidFill>
                <a:schemeClr val="bg1"/>
              </a:solidFill>
              <a:latin typeface="Abadi MT Condensed Light"/>
            </a:endParaRPr>
          </a:p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Abadi MT Condensed Light"/>
              </a:rPr>
              <a:t>ZZP-ers</a:t>
            </a:r>
            <a:r>
              <a:rPr lang="nl-NL" sz="3600" b="1" dirty="0">
                <a:solidFill>
                  <a:schemeClr val="bg1"/>
                </a:solidFill>
                <a:latin typeface="Abadi MT Condensed Light"/>
              </a:rPr>
              <a:t>, uitzendkrachten en buitenlanders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D9B9BE2E-C76A-DB45-A6A4-B0FE2C5D179C}"/>
              </a:ext>
            </a:extLst>
          </p:cNvPr>
          <p:cNvSpPr txBox="1"/>
          <p:nvPr/>
        </p:nvSpPr>
        <p:spPr>
          <a:xfrm>
            <a:off x="4914180" y="6254072"/>
            <a:ext cx="236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>
                <a:solidFill>
                  <a:srgbClr val="292B33"/>
                </a:solidFill>
                <a:latin typeface="Abadi MT Condensed Light"/>
              </a:rPr>
              <a:t>Wim le Comte</a:t>
            </a:r>
          </a:p>
        </p:txBody>
      </p:sp>
    </p:spTree>
    <p:extLst>
      <p:ext uri="{BB962C8B-B14F-4D97-AF65-F5344CB8AC3E}">
        <p14:creationId xmlns:p14="http://schemas.microsoft.com/office/powerpoint/2010/main" val="33978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/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436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WAV)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Europese Verordening 883/2004 betreffende de coördinatie van de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socialezekerheidsstelsels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Buitenlandse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arbeiders die werken in Nederland premieplichtig in Nederland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Buitenlandse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arbeider met een geldige A1 verklaring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betaalt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de premies in het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thuisland</a:t>
            </a:r>
            <a:endParaRPr lang="nl-NL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Bij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doorlenen van buitenlandse werknemer altijd premieplichtig in Nederland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4365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(WAV)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Europese Verordening 883/2004 betreffende de coördinatie van de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socialezekerheidsstelsels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Overige Wetten, Verdragen, Afspraken en Europese Verordeningen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Betaling loonheffing van buitenlanders ALTIJD in NL, zodra NL het werkland is, tenzij aan 3 voorwaarden is voldaan:	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werknemer verblijft korter dan 183 dagen in Nederland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het loon niet wordt betaald door een vaste inrichting in Nederland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er geen sprake van gezag (Uitzendkrachten ALTIJD loonheffing in Nederland)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B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uitenlandse uitzendbureaus verplicht in Nederlandse KVK (Handelsregisterwet art. 18)	</a:t>
            </a: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4365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(WAV)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Europese Verordening 883/2004 betreffende de coördinatie van de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socialezekerheidsstelsels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Overige Wetten, Verdragen, Afspraken en Europese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Verordeningen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AVG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4365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(WAV)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Europese Verordening 883/2004 betreffende de coördinatie van de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socialezekerheidsstelsels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Overige Wetten, Verdragen, Afspraken en Europese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Verordeningen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AVG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Verwerking persoonsgegevens alleen mogelijk op basis van 6 grondslagen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: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toestemming betrokkenen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uitvoering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overeenkomst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wettelijke verplichting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vitale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belangen betrokkene	</a:t>
            </a:r>
            <a:endParaRPr lang="nl-NL" sz="1200" dirty="0">
              <a:solidFill>
                <a:srgbClr val="292B33"/>
              </a:solidFill>
              <a:latin typeface="Calibri" panose="020F050202020403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taak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van algemeen belang	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gerechtvaardigd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belang van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verwerkingsverantwoordelijke</a:t>
            </a:r>
            <a:endParaRPr lang="nl-NL" sz="1200" dirty="0">
              <a:solidFill>
                <a:srgbClr val="292B33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Boete maximaal € 10.000.000,- of 2% van jaaromzet wereldwijd</a:t>
            </a:r>
          </a:p>
          <a:p>
            <a:pPr marL="1200150" lvl="2" indent="-285750">
              <a:buFont typeface="Calibri" panose="020F0502020204030204" pitchFamily="34" charset="0"/>
              <a:buChar char="-"/>
            </a:pP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4365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(WAV)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Europese Verordening 883/2004 betreffende de coördinatie van de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socialezekerheidsstelsels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Overige Wetten, Verdragen, Afspraken en Europese 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Verordeningen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AVG</a:t>
            </a:r>
            <a:endParaRPr lang="nl-NL" b="1" dirty="0">
              <a:solidFill>
                <a:srgbClr val="292B33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u="sng" dirty="0" smtClean="0">
                <a:solidFill>
                  <a:srgbClr val="292B33"/>
                </a:solidFill>
                <a:latin typeface="Calibri" panose="020F0502020204030204" pitchFamily="34" charset="0"/>
              </a:rPr>
              <a:t>Zelfstandige </a:t>
            </a:r>
            <a:r>
              <a:rPr lang="nl-NL" sz="1400" u="sng" dirty="0">
                <a:solidFill>
                  <a:srgbClr val="292B33"/>
                </a:solidFill>
                <a:latin typeface="Calibri" panose="020F0502020204030204" pitchFamily="34" charset="0"/>
              </a:rPr>
              <a:t>of werknemer</a:t>
            </a:r>
            <a:r>
              <a:rPr lang="nl-NL" sz="1400" u="sng" dirty="0">
                <a:solidFill>
                  <a:srgbClr val="292B33"/>
                </a:solidFill>
                <a:latin typeface="Calibri" panose="020F0502020204030204" pitchFamily="34" charset="0"/>
              </a:rPr>
              <a:t>?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	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a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rbeidsovereenkomst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conform BW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7:610: Arbeid, Tegen loon, Gedurende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een zekere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tijd, Onder gezagsverhouding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VAR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tot 1 mei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2016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DBA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vanaf 1 mei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2016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w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ebmodule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opdrachtgeversverklaring vanaf 2020</a:t>
            </a:r>
          </a:p>
          <a:p>
            <a:pPr marL="1200150" lvl="2" indent="-285750">
              <a:buFont typeface="Calibri" panose="020F0502020204030204" pitchFamily="34" charset="0"/>
              <a:buChar char="-"/>
            </a:pP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5C3DC1-9AFC-7542-992D-3C1B1C5C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3C67936-E160-5D4E-90B5-25ADC4A61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B7E2F2D-A5F6-8C4A-B699-4E2E52951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3719" r="10190" b="1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57714AD-0856-4140-B7C0-08BC4EA81F63}"/>
              </a:ext>
            </a:extLst>
          </p:cNvPr>
          <p:cNvSpPr txBox="1"/>
          <p:nvPr/>
        </p:nvSpPr>
        <p:spPr>
          <a:xfrm>
            <a:off x="478464" y="361306"/>
            <a:ext cx="11270511" cy="97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latin typeface="Abadi MT Condensed Light"/>
              </a:rPr>
              <a:t>Docsure, de meest innovatieve bewakingstool voor iedereen in de bouw! </a:t>
            </a:r>
          </a:p>
          <a:p>
            <a:pPr algn="ctr">
              <a:lnSpc>
                <a:spcPct val="150000"/>
              </a:lnSpc>
            </a:pPr>
            <a:r>
              <a:rPr lang="nl-NL" sz="1600" dirty="0" smtClean="0">
                <a:solidFill>
                  <a:schemeClr val="bg1"/>
                </a:solidFill>
                <a:latin typeface="Abadi MT Condensed Light"/>
              </a:rPr>
              <a:t>Hét platform voor urenregistratie, documentbewaking en termijnbonnen. </a:t>
            </a:r>
            <a:endParaRPr lang="nl-NL" sz="1600" dirty="0">
              <a:solidFill>
                <a:schemeClr val="bg1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89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30" y="316731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Praktische vertaling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546009"/>
            <a:ext cx="7560000" cy="17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546010"/>
            <a:ext cx="7560000" cy="46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 txBox="1">
            <a:spLocks/>
          </p:cNvSpPr>
          <p:nvPr/>
        </p:nvSpPr>
        <p:spPr>
          <a:xfrm>
            <a:off x="847130" y="316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cap="none" smtClean="0">
                <a:solidFill>
                  <a:srgbClr val="292B33"/>
                </a:solidFill>
                <a:latin typeface="Abadi MT Condensed Light"/>
              </a:rPr>
              <a:t>Praktische vertaling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71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0" y="1546010"/>
            <a:ext cx="7560000" cy="39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 txBox="1">
            <a:spLocks/>
          </p:cNvSpPr>
          <p:nvPr/>
        </p:nvSpPr>
        <p:spPr>
          <a:xfrm>
            <a:off x="847130" y="316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cap="none" smtClean="0">
                <a:solidFill>
                  <a:srgbClr val="292B33"/>
                </a:solidFill>
                <a:latin typeface="Abadi MT Condensed Light"/>
              </a:rPr>
              <a:t>Praktische vertaling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71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7" y="1546009"/>
            <a:ext cx="7560000" cy="28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30" y="316731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Praktische vertaling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09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F5A2AD3-7941-1346-A98C-6DF75DDE57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9281" y="1362444"/>
            <a:ext cx="4252375" cy="44180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2106281"/>
            <a:ext cx="5986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Wet Ketenaansprakelijkheid (WKA)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Inlenersaansprakelijkheid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A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anpak Schijnconstructies </a:t>
            </a: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(WAS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Wet 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Allocatie Arbeidskrachten </a:t>
            </a: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door 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Intermediairs </a:t>
            </a: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(WAADI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(WAV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92B33"/>
                </a:solidFill>
                <a:latin typeface="Calibri" panose="020F0502020204030204" pitchFamily="34" charset="0"/>
              </a:rPr>
              <a:t>Algemene Verordening Gegevensbescherming (AVG</a:t>
            </a:r>
            <a:r>
              <a:rPr lang="nl-NL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  <a:endParaRPr lang="nl-NL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3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Een stroom aan regels...  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48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5C3DC1-9AFC-7542-992D-3C1B1C5C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3C67936-E160-5D4E-90B5-25ADC4A61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B7E2F2D-A5F6-8C4A-B699-4E2E52951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3719" r="10190" b="1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457714AD-0856-4140-B7C0-08BC4EA81F63}"/>
              </a:ext>
            </a:extLst>
          </p:cNvPr>
          <p:cNvSpPr txBox="1"/>
          <p:nvPr/>
        </p:nvSpPr>
        <p:spPr>
          <a:xfrm>
            <a:off x="478464" y="361306"/>
            <a:ext cx="11270511" cy="97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schemeClr val="bg1"/>
                </a:solidFill>
                <a:latin typeface="Abadi MT Condensed Light"/>
              </a:rPr>
              <a:t>Docsure, de meest innovatieve bewakingstool voor iedereen in de bouw! </a:t>
            </a:r>
          </a:p>
          <a:p>
            <a:pPr algn="ctr">
              <a:lnSpc>
                <a:spcPct val="150000"/>
              </a:lnSpc>
            </a:pPr>
            <a:r>
              <a:rPr lang="nl-NL" sz="1600" dirty="0" smtClean="0">
                <a:solidFill>
                  <a:schemeClr val="bg1"/>
                </a:solidFill>
                <a:latin typeface="Abadi MT Condensed Light"/>
              </a:rPr>
              <a:t>Hét platform voor urenregistratie, documentbewaking en termijnbonnen. </a:t>
            </a:r>
            <a:endParaRPr lang="nl-NL" sz="1600" dirty="0">
              <a:solidFill>
                <a:schemeClr val="bg1"/>
              </a:solidFill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7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89538"/>
            <a:ext cx="775481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Keten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Aansprakelijkheid (WKA)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Inlenersaansprakelijkheid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Ketenaansprakelijkheid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belastingen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premies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loonbelasting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 volksverzekeringen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 werknemersverzekeringen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 zorgverzekeringen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omzetbelasting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(alleen bij inlenersaansprakelijkheid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  <a:endParaRPr lang="nl-NL" sz="1200" dirty="0" smtClean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92712"/>
            <a:ext cx="775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Keten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Aansprakelijkheid (WKA)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Inlenersaansprakelijkheid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Ketenaansprakelijkheid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belastingen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premies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Verwijtbaar/aansprakelijk </a:t>
            </a:r>
            <a:r>
              <a:rPr lang="nl-NL" sz="1400" dirty="0" err="1">
                <a:solidFill>
                  <a:srgbClr val="292B33"/>
                </a:solidFill>
                <a:latin typeface="Calibri" panose="020F0502020204030204" pitchFamily="34" charset="0"/>
              </a:rPr>
              <a:t>oa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 Leidraad art. 35.8.1 en art.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35.8.2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beginsel elke inlener of aannemer in de keten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aansprakelijk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geen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of slechte (loon)administratie OA of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OG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te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hoge lonen door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OA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OA </a:t>
            </a:r>
            <a:r>
              <a:rPr lang="nl-NL" sz="1200" dirty="0">
                <a:solidFill>
                  <a:srgbClr val="292B33"/>
                </a:solidFill>
                <a:latin typeface="Calibri" panose="020F0502020204030204" pitchFamily="34" charset="0"/>
              </a:rPr>
              <a:t>werkt voor een te lage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prijs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faillissement onderaannemer</a:t>
            </a:r>
            <a:endParaRPr lang="nl-NL" sz="12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92723"/>
            <a:ext cx="7754816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Keten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Aansprakelijkheid (WKA)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Inlenersaansprakelijkheid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Ketenaansprakelijkheid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belastingen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premies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Verwijtbaar/aansprakelijk </a:t>
            </a:r>
            <a:r>
              <a:rPr lang="nl-NL" sz="1400" dirty="0" err="1">
                <a:solidFill>
                  <a:srgbClr val="292B33"/>
                </a:solidFill>
                <a:latin typeface="Calibri" panose="020F0502020204030204" pitchFamily="34" charset="0"/>
              </a:rPr>
              <a:t>oa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 Leidraad art. 35.8.1 en art.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35.8.2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Maatregel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=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G-rekening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vermoedens van oneigenlijk gebruik G-rekening uitlener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onrechtmatige storting van G-rekening naar G-rekening = Wanprestatie</a:t>
            </a:r>
          </a:p>
          <a:p>
            <a:pPr marL="1085850" lvl="2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onrechtmatige storting van G-rekening naar G-rekening moeten </a:t>
            </a:r>
            <a:r>
              <a:rPr lang="nl-NL" sz="1200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direct </a:t>
            </a:r>
            <a:r>
              <a:rPr lang="nl-NL" sz="12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worden teruggestort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nl-NL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92723"/>
            <a:ext cx="77548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Keten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Aansprakelijkheid (WKA)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Inlenersaansprakelijkheid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Ketenaansprakelijkheid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belastingen 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premies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Verwijtbaar/aansprakelijk </a:t>
            </a:r>
            <a:r>
              <a:rPr lang="nl-NL" sz="1400" dirty="0" err="1">
                <a:solidFill>
                  <a:srgbClr val="292B33"/>
                </a:solidFill>
                <a:latin typeface="Calibri" panose="020F0502020204030204" pitchFamily="34" charset="0"/>
              </a:rPr>
              <a:t>oa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 Leidraad art. 35.8.1 en art.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35.8.2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Maatregel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=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G-rekening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Bewijslast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niet aansprakelijkheid ligt bij de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inlener/aannemer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Volgorde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van aansprakelijkheid = volgorde van de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Mogelijkheid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tot </a:t>
            </a:r>
            <a:r>
              <a:rPr lang="nl-NL" sz="1400" b="1" dirty="0">
                <a:solidFill>
                  <a:srgbClr val="292B33"/>
                </a:solidFill>
                <a:latin typeface="Calibri" panose="020F0502020204030204" pitchFamily="34" charset="0"/>
              </a:rPr>
              <a:t>vrijwaring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 van de inlenersaansprakelijkheid </a:t>
            </a:r>
            <a:endParaRPr lang="nl-NL" sz="1400" dirty="0" smtClean="0">
              <a:solidFill>
                <a:srgbClr val="292B33"/>
              </a:solidFill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Mogelijkheid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tot </a:t>
            </a:r>
            <a:r>
              <a:rPr lang="nl-NL" sz="1400" b="1" dirty="0">
                <a:solidFill>
                  <a:srgbClr val="292B33"/>
                </a:solidFill>
                <a:latin typeface="Calibri" panose="020F0502020204030204" pitchFamily="34" charset="0"/>
              </a:rPr>
              <a:t>matiging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 van de aansprakelijkheid </a:t>
            </a: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911"/>
            <a:ext cx="10515600" cy="1325563"/>
          </a:xfrm>
        </p:spPr>
        <p:txBody>
          <a:bodyPr/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199" y="1592723"/>
            <a:ext cx="107956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  <a:endParaRPr lang="nl-NL" b="1" dirty="0" smtClean="0">
              <a:solidFill>
                <a:srgbClr val="292B33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Aanpak Schijnconstructies (WAS)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Ketenaansprakelijkheid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loon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Indien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arbeid in NL is verricht is ketenaansprakelijkheid voor loon altijd van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toepassing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De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eerstvolgende schakel is aansprakelijk voor niet betaald loon aan de arbeidskracht, tenzij hij aantoont dat hem niets te verwijten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valt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G-rekening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is geen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maatregel</a:t>
            </a: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/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92723"/>
            <a:ext cx="10655666" cy="162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Verplichting </a:t>
            </a: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voor uitzendbureaus om bij KVK te registreren dat werknemers worden 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uitgeleend</a:t>
            </a: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576000" y="576000"/>
            <a:ext cx="11057861" cy="564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7FC77AB0-DFD4-814B-9BE3-DD281A4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000"/>
            <a:ext cx="10515600" cy="1325563"/>
          </a:xfrm>
        </p:spPr>
        <p:txBody>
          <a:bodyPr/>
          <a:lstStyle/>
          <a:p>
            <a:r>
              <a:rPr lang="nl-NL" sz="4000" b="1" cap="none" dirty="0" smtClean="0">
                <a:solidFill>
                  <a:srgbClr val="292B33"/>
                </a:solidFill>
                <a:latin typeface="Abadi MT Condensed Light"/>
              </a:rPr>
              <a:t>Wetgeving</a:t>
            </a:r>
            <a:endParaRPr lang="nl-NL" sz="4000" b="1" cap="none" dirty="0">
              <a:solidFill>
                <a:srgbClr val="292B33"/>
              </a:solidFill>
              <a:latin typeface="Abadi MT Condensed Light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38CD803-F341-CD4B-A2F1-19048C9AD27F}"/>
              </a:ext>
            </a:extLst>
          </p:cNvPr>
          <p:cNvSpPr txBox="1"/>
          <p:nvPr/>
        </p:nvSpPr>
        <p:spPr>
          <a:xfrm>
            <a:off x="838200" y="1592723"/>
            <a:ext cx="775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Invorderingswet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Wet Aanpak Schijnconstructies (WAS)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Allocatie Arbeidskrachten door Intermediairs (WAADI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292B33"/>
                </a:solidFill>
                <a:latin typeface="Calibri" panose="020F0502020204030204" pitchFamily="34" charset="0"/>
              </a:rPr>
              <a:t>Wet Arbeid Vreemdelingen (</a:t>
            </a:r>
            <a:r>
              <a:rPr lang="nl-NL" b="1" dirty="0" smtClean="0">
                <a:solidFill>
                  <a:srgbClr val="292B33"/>
                </a:solidFill>
                <a:latin typeface="Calibri" panose="020F0502020204030204" pitchFamily="34" charset="0"/>
              </a:rPr>
              <a:t>WAV)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Arbeidskrachten buiten de EER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Werknemers &lt; 3 maanden: Tewerkstellingsvergunning verplicht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W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erknemers &gt; 3 maanden: Gecombineerde Vergunning voor Verblijf en Arbeid (GVVA)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Zelfstandigen: Verblijfsvergunning + aantekening verrichten arbeid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B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oete € 8.000,- per werknemer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nl-NL" sz="1400" dirty="0">
                <a:solidFill>
                  <a:srgbClr val="292B33"/>
                </a:solidFill>
                <a:latin typeface="Calibri" panose="020F0502020204030204" pitchFamily="34" charset="0"/>
              </a:rPr>
              <a:t>B</a:t>
            </a:r>
            <a:r>
              <a:rPr lang="nl-NL" sz="1400" dirty="0" smtClean="0">
                <a:solidFill>
                  <a:srgbClr val="292B33"/>
                </a:solidFill>
                <a:latin typeface="Calibri" panose="020F0502020204030204" pitchFamily="34" charset="0"/>
              </a:rPr>
              <a:t>ij overtreding wordt elke schakel in de keten beboet</a:t>
            </a:r>
            <a:endParaRPr lang="nl-NL" sz="1400" dirty="0">
              <a:solidFill>
                <a:srgbClr val="292B33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18828AB2-CA3B-9E4D-8317-9F44CA3F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86" y="785993"/>
            <a:ext cx="1701280" cy="3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epast 6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BDCCD4"/>
      </a:accent1>
      <a:accent2>
        <a:srgbClr val="FFAF00"/>
      </a:accent2>
      <a:accent3>
        <a:srgbClr val="3980BD"/>
      </a:accent3>
      <a:accent4>
        <a:srgbClr val="88C8D7"/>
      </a:accent4>
      <a:accent5>
        <a:srgbClr val="2D4C9B"/>
      </a:accent5>
      <a:accent6>
        <a:srgbClr val="FFFFFF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1753</TotalTime>
  <Words>701</Words>
  <Application>Microsoft Office PowerPoint</Application>
  <PresentationFormat>Aangepast</PresentationFormat>
  <Paragraphs>140</Paragraphs>
  <Slides>20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Hoeken</vt:lpstr>
      <vt:lpstr>PowerPoint-presentatie</vt:lpstr>
      <vt:lpstr>Een stroom aan regels...  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Wetgeving</vt:lpstr>
      <vt:lpstr>PowerPoint-presentatie</vt:lpstr>
      <vt:lpstr>Praktische vertaling</vt:lpstr>
      <vt:lpstr>PowerPoint-presentatie</vt:lpstr>
      <vt:lpstr>PowerPoint-presentatie</vt:lpstr>
      <vt:lpstr>Praktische vertaling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w.le.comte@accompli.nl</dc:creator>
  <cp:lastModifiedBy>Vivianne le Comte</cp:lastModifiedBy>
  <cp:revision>131</cp:revision>
  <dcterms:created xsi:type="dcterms:W3CDTF">2019-03-10T11:45:00Z</dcterms:created>
  <dcterms:modified xsi:type="dcterms:W3CDTF">2019-03-28T16:30:59Z</dcterms:modified>
</cp:coreProperties>
</file>