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1" r:id="rId3"/>
    <p:sldId id="266" r:id="rId4"/>
    <p:sldId id="267" r:id="rId5"/>
    <p:sldId id="265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163">
          <p15:clr>
            <a:srgbClr val="A4A3A4"/>
          </p15:clr>
        </p15:guide>
        <p15:guide id="4" pos="5449">
          <p15:clr>
            <a:srgbClr val="A4A3A4"/>
          </p15:clr>
        </p15:guide>
        <p15:guide id="5" pos="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don M. (Maria)" initials="CM(" lastIdx="9" clrIdx="0">
    <p:extLst>
      <p:ext uri="{19B8F6BF-5375-455C-9EA6-DF929625EA0E}">
        <p15:presenceInfo xmlns:p15="http://schemas.microsoft.com/office/powerpoint/2012/main" userId="S-1-5-21-527237240-861567501-725345543-179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4D8"/>
    <a:srgbClr val="1B94C9"/>
    <a:srgbClr val="4A94C9"/>
    <a:srgbClr val="1B94BD"/>
    <a:srgbClr val="898989"/>
    <a:srgbClr val="5A6F82"/>
    <a:srgbClr val="5593C9"/>
    <a:srgbClr val="FBFBFB"/>
    <a:srgbClr val="F8F8F8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 autoAdjust="0"/>
  </p:normalViewPr>
  <p:slideViewPr>
    <p:cSldViewPr snapToGrid="0" showGuides="1">
      <p:cViewPr varScale="1">
        <p:scale>
          <a:sx n="68" d="100"/>
          <a:sy n="68" d="100"/>
        </p:scale>
        <p:origin x="1470" y="48"/>
      </p:cViewPr>
      <p:guideLst>
        <p:guide orient="horz" pos="2160"/>
        <p:guide pos="2880"/>
        <p:guide orient="horz" pos="4163"/>
        <p:guide pos="5449"/>
        <p:guide pos="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409ED-23D2-5D47-A11E-13922AAEFDD4}" type="datetimeFigureOut">
              <a:rPr lang="nl-NL" smtClean="0"/>
              <a:t>21-03-2019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3438B-4458-564C-83E4-C5900BBA67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7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tekststijl van het model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DB692655-DB56-4ECB-AED4-DF815BF1E2C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98583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CAEAC-8119-4D98-ACDE-662F5AC06886}" type="slidenum">
              <a:rPr lang="en-US" altLang="nl-NL"/>
              <a:pPr/>
              <a:t>1</a:t>
            </a:fld>
            <a:endParaRPr lang="en-US" altLang="nl-NL"/>
          </a:p>
        </p:txBody>
      </p:sp>
      <p:sp>
        <p:nvSpPr>
          <p:cNvPr id="11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2655-DB56-4ECB-AED4-DF815BF1E2CC}" type="slidenum">
              <a:rPr lang="en-US" altLang="nl-NL" smtClean="0"/>
              <a:pPr/>
              <a:t>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6326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2655-DB56-4ECB-AED4-DF815BF1E2CC}" type="slidenum">
              <a:rPr lang="en-US" altLang="nl-NL" smtClean="0"/>
              <a:pPr/>
              <a:t>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9510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2655-DB56-4ECB-AED4-DF815BF1E2CC}" type="slidenum">
              <a:rPr lang="en-US" altLang="nl-NL" smtClean="0"/>
              <a:pPr/>
              <a:t>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43758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2655-DB56-4ECB-AED4-DF815BF1E2CC}" type="slidenum">
              <a:rPr lang="en-US" altLang="nl-NL" smtClean="0"/>
              <a:pPr/>
              <a:t>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34001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2655-DB56-4ECB-AED4-DF815BF1E2CC}" type="slidenum">
              <a:rPr lang="en-US" altLang="nl-NL" smtClean="0"/>
              <a:pPr/>
              <a:t>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43811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2655-DB56-4ECB-AED4-DF815BF1E2CC}" type="slidenum">
              <a:rPr lang="en-US" altLang="nl-NL" smtClean="0"/>
              <a:pPr/>
              <a:t>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38919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CAEAC-8119-4D98-ACDE-662F5AC06886}" type="slidenum">
              <a:rPr lang="en-US" altLang="nl-NL"/>
              <a:pPr/>
              <a:t>8</a:t>
            </a:fld>
            <a:endParaRPr lang="en-US" altLang="nl-NL"/>
          </a:p>
        </p:txBody>
      </p:sp>
      <p:sp>
        <p:nvSpPr>
          <p:cNvPr id="11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516120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63271" y="2388475"/>
            <a:ext cx="8127187" cy="579436"/>
          </a:xfrm>
          <a:prstGeom prst="rect">
            <a:avLst/>
          </a:prstGeom>
        </p:spPr>
        <p:txBody>
          <a:bodyPr anchor="b"/>
          <a:lstStyle>
            <a:lvl1pPr>
              <a:defRPr sz="2800">
                <a:ln>
                  <a:noFill/>
                </a:ln>
                <a:solidFill>
                  <a:srgbClr val="1B94C9"/>
                </a:solidFill>
              </a:defRPr>
            </a:lvl1pPr>
          </a:lstStyle>
          <a:p>
            <a:pPr lvl="0"/>
            <a:r>
              <a:rPr lang="nl-NL" altLang="nl-NL" noProof="0"/>
              <a:t>Klik om stijl te bewerken</a:t>
            </a:r>
            <a:endParaRPr lang="en-US" altLang="nl-NL" noProof="0" dirty="0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72998" y="3048749"/>
            <a:ext cx="8017460" cy="381000"/>
          </a:xfrm>
        </p:spPr>
        <p:txBody>
          <a:bodyPr/>
          <a:lstStyle>
            <a:lvl1pPr marL="0" indent="0">
              <a:defRPr sz="2200" b="1"/>
            </a:lvl1pPr>
          </a:lstStyle>
          <a:p>
            <a:pPr lvl="0"/>
            <a:r>
              <a:rPr lang="en-US" altLang="nl-NL" noProof="0" dirty="0" err="1"/>
              <a:t>Ondertitel</a:t>
            </a:r>
            <a:endParaRPr lang="en-US" altLang="nl-NL" noProof="0" dirty="0"/>
          </a:p>
        </p:txBody>
      </p:sp>
      <p:pic>
        <p:nvPicPr>
          <p:cNvPr id="131129" name="ASR Vastgoed" descr="ASR logo Vastgoed A4" hidden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261938"/>
            <a:ext cx="1239838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72998" y="4978164"/>
            <a:ext cx="5259088" cy="296096"/>
          </a:xfrm>
        </p:spPr>
        <p:txBody>
          <a:bodyPr/>
          <a:lstStyle>
            <a:lvl1pPr marL="0" indent="0">
              <a:defRPr sz="1600" b="0"/>
            </a:lvl1pPr>
            <a:lvl2pPr marL="0" indent="0">
              <a:defRPr sz="1800" b="1"/>
            </a:lvl2pPr>
            <a:lvl3pPr marL="0" indent="0">
              <a:defRPr sz="1800" b="1"/>
            </a:lvl3pPr>
            <a:lvl4pPr marL="0" indent="0">
              <a:defRPr sz="1800" b="1"/>
            </a:lvl4pPr>
            <a:lvl5pPr marL="0" indent="0">
              <a:defRPr sz="1800" b="1"/>
            </a:lvl5pPr>
          </a:lstStyle>
          <a:p>
            <a:pPr lvl="0"/>
            <a:r>
              <a:rPr lang="nl-NL" dirty="0"/>
              <a:t>Auteur</a:t>
            </a:r>
          </a:p>
        </p:txBody>
      </p:sp>
      <p:sp>
        <p:nvSpPr>
          <p:cNvPr id="12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72997" y="5322152"/>
            <a:ext cx="5054261" cy="288605"/>
          </a:xfrm>
        </p:spPr>
        <p:txBody>
          <a:bodyPr/>
          <a:lstStyle>
            <a:lvl1pPr marL="0" indent="0">
              <a:defRPr sz="1600" b="0"/>
            </a:lvl1pPr>
            <a:lvl2pPr marL="0" indent="0">
              <a:defRPr sz="1800" b="1"/>
            </a:lvl2pPr>
            <a:lvl3pPr marL="0" indent="0">
              <a:defRPr sz="1800" b="1"/>
            </a:lvl3pPr>
            <a:lvl4pPr marL="0" indent="0">
              <a:defRPr sz="1800" b="1"/>
            </a:lvl4pPr>
            <a:lvl5pPr marL="0" indent="0">
              <a:defRPr sz="1800" b="1"/>
            </a:lvl5pPr>
          </a:lstStyle>
          <a:p>
            <a:pPr lvl="0"/>
            <a:r>
              <a:rPr lang="nl-NL" dirty="0"/>
              <a:t>Datum</a:t>
            </a:r>
          </a:p>
        </p:txBody>
      </p:sp>
      <p:pic>
        <p:nvPicPr>
          <p:cNvPr id="4" name="Afbeelding 3" descr="DAF_line_01_RGB_FC_pos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421" y="5823471"/>
            <a:ext cx="3225800" cy="1181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met kopniveau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0850" y="1155700"/>
            <a:ext cx="8192674" cy="5081588"/>
          </a:xfrm>
        </p:spPr>
        <p:txBody>
          <a:bodyPr/>
          <a:lstStyle>
            <a:lvl2pPr marL="288925" indent="-285750">
              <a:buClr>
                <a:srgbClr val="1B94D8"/>
              </a:buClr>
              <a:buFont typeface="Arial" panose="020B0604020202020204" pitchFamily="34" charset="0"/>
              <a:buChar char="•"/>
              <a:defRPr/>
            </a:lvl2pPr>
            <a:lvl3pPr marL="508000" indent="-146050">
              <a:buClr>
                <a:srgbClr val="1B94D8"/>
              </a:buClr>
              <a:buFont typeface="Arial" panose="020B0604020202020204" pitchFamily="34" charset="0"/>
              <a:buChar char="•"/>
              <a:defRPr/>
            </a:lvl3pPr>
            <a:lvl4pPr marL="719138" indent="-182563" defTabSz="804863">
              <a:buClr>
                <a:srgbClr val="5593C9"/>
              </a:buClr>
              <a:buFont typeface="Arial" panose="020B0604020202020204" pitchFamily="34" charset="0"/>
              <a:buChar char="−"/>
              <a:defRPr/>
            </a:lvl4pPr>
            <a:lvl5pPr marL="990600" indent="-180975" defTabSz="990600">
              <a:buClr>
                <a:srgbClr val="5593C9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datum | titel en auteur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211FF7-9AFE-42BB-93C2-790F01627C01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58446" y="449264"/>
            <a:ext cx="8127187" cy="579436"/>
          </a:xfrm>
          <a:prstGeom prst="rect">
            <a:avLst/>
          </a:prstGeom>
        </p:spPr>
        <p:txBody>
          <a:bodyPr anchor="b"/>
          <a:lstStyle>
            <a:lvl1pPr>
              <a:defRPr sz="2800">
                <a:ln>
                  <a:noFill/>
                </a:ln>
                <a:solidFill>
                  <a:srgbClr val="1B94D8"/>
                </a:solidFill>
              </a:defRPr>
            </a:lvl1pPr>
          </a:lstStyle>
          <a:p>
            <a:pPr lvl="0"/>
            <a:r>
              <a:rPr lang="nl-NL" altLang="nl-NL" noProof="0"/>
              <a:t>Klik om stijl te bewerken</a:t>
            </a:r>
            <a:endParaRPr lang="en-US" altLang="nl-NL" noProof="0" dirty="0"/>
          </a:p>
        </p:txBody>
      </p:sp>
    </p:spTree>
    <p:extLst>
      <p:ext uri="{BB962C8B-B14F-4D97-AF65-F5344CB8AC3E}">
        <p14:creationId xmlns:p14="http://schemas.microsoft.com/office/powerpoint/2010/main" val="226750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914" y="1155700"/>
            <a:ext cx="8192674" cy="508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pic>
        <p:nvPicPr>
          <p:cNvPr id="130060" name="ASR Vastgoed" descr="ASR logo Vastgoed A4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261938"/>
            <a:ext cx="1239838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0069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6558" y="6491288"/>
            <a:ext cx="5161013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solidFill>
                  <a:srgbClr val="5A6F82"/>
                </a:solidFill>
              </a:defRPr>
            </a:lvl1pPr>
          </a:lstStyle>
          <a:p>
            <a:r>
              <a:rPr lang="nl-NL" altLang="nl-NL"/>
              <a:t>datum | titel en auteur</a:t>
            </a:r>
            <a:endParaRPr lang="nl-NL" altLang="nl-NL" dirty="0"/>
          </a:p>
        </p:txBody>
      </p:sp>
      <p:sp>
        <p:nvSpPr>
          <p:cNvPr id="130070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0850" y="6491288"/>
            <a:ext cx="1304539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900">
                <a:solidFill>
                  <a:srgbClr val="5A6F82"/>
                </a:solidFill>
              </a:defRPr>
            </a:lvl1pPr>
          </a:lstStyle>
          <a:p>
            <a:fld id="{FE4E1EE5-9A80-42F3-BED3-4B68158131AB}" type="slidenum">
              <a:rPr lang="nl-NL" altLang="nl-NL" smtClean="0"/>
              <a:pPr/>
              <a:t>‹nr.›</a:t>
            </a:fld>
            <a:endParaRPr lang="nl-NL" altLang="nl-NL" dirty="0"/>
          </a:p>
        </p:txBody>
      </p:sp>
      <p:pic>
        <p:nvPicPr>
          <p:cNvPr id="2" name="Afbeelding 1" descr="DAF_sym_01_RGB_blue_mono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278" y="5918200"/>
            <a:ext cx="977900" cy="93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4" r:id="rId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5593C9"/>
          </a:solidFill>
          <a:latin typeface="Arial" charset="0"/>
          <a:ea typeface="MS PGothic" pitchFamily="34" charset="-128"/>
          <a:cs typeface="Arial" charset="0"/>
        </a:defRPr>
      </a:lvl9pPr>
    </p:titleStyle>
    <p:bodyStyle>
      <a:lvl1pPr marL="3175" indent="-3175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3175" indent="179388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08000" indent="-146050" algn="l" rtl="0" eaLnBrk="1" fontAlgn="base" hangingPunct="1">
        <a:spcBef>
          <a:spcPct val="20000"/>
        </a:spcBef>
        <a:spcAft>
          <a:spcPct val="0"/>
        </a:spcAft>
        <a:buClr>
          <a:srgbClr val="5593C9"/>
        </a:buClr>
        <a:buFont typeface="Times" pitchFamily="80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268288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804863" indent="0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None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806575" indent="-85725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263775" indent="-85725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2720975" indent="-85725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178175" indent="-85725" algn="l" rtl="0" eaLnBrk="1" fontAlgn="base" hangingPunct="1">
        <a:spcBef>
          <a:spcPct val="20000"/>
        </a:spcBef>
        <a:spcAft>
          <a:spcPct val="0"/>
        </a:spcAft>
        <a:buFont typeface="Times" pitchFamily="80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271" y="2061275"/>
            <a:ext cx="8127187" cy="906636"/>
          </a:xfrm>
        </p:spPr>
        <p:txBody>
          <a:bodyPr/>
          <a:lstStyle/>
          <a:p>
            <a:r>
              <a:rPr lang="nl-NL" dirty="0"/>
              <a:t>NOA; </a:t>
            </a:r>
            <a:br>
              <a:rPr lang="nl-NL" dirty="0"/>
            </a:br>
            <a:br>
              <a:rPr lang="nl-NL" dirty="0"/>
            </a:br>
            <a:r>
              <a:rPr lang="nl-NL" dirty="0"/>
              <a:t>Goede afbouw begint met goed onderhoud!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4 april 2019</a:t>
            </a:r>
          </a:p>
        </p:txBody>
      </p:sp>
      <p:sp>
        <p:nvSpPr>
          <p:cNvPr id="5" name="Tijdelijke aanduiding voor tekst 3">
            <a:extLst>
              <a:ext uri="{FF2B5EF4-FFF2-40B4-BE49-F238E27FC236}">
                <a16:creationId xmlns:a16="http://schemas.microsoft.com/office/drawing/2014/main" id="{9E5D0A63-B822-45CE-90C2-35432D5532B5}"/>
              </a:ext>
            </a:extLst>
          </p:cNvPr>
          <p:cNvSpPr txBox="1">
            <a:spLocks/>
          </p:cNvSpPr>
          <p:nvPr/>
        </p:nvSpPr>
        <p:spPr>
          <a:xfrm>
            <a:off x="672997" y="4978164"/>
            <a:ext cx="6629845" cy="317535"/>
          </a:xfrm>
          <a:prstGeom prst="rect">
            <a:avLst/>
          </a:prstGeom>
        </p:spPr>
        <p:txBody>
          <a:bodyPr/>
          <a:lstStyle>
            <a:lvl1pPr marL="352425" indent="-352425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13" indent="-1905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0600" indent="-88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8413" indent="-98425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3525" indent="-85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07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79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051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623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kern="0" dirty="0"/>
              <a:t>Lisette Niemeijer-Denisse RCDI, RVI, EBP</a:t>
            </a:r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118A57DD-F8BA-46D6-A9CC-633DDA5ABC23}"/>
              </a:ext>
            </a:extLst>
          </p:cNvPr>
          <p:cNvSpPr txBox="1">
            <a:spLocks/>
          </p:cNvSpPr>
          <p:nvPr/>
        </p:nvSpPr>
        <p:spPr>
          <a:xfrm>
            <a:off x="672997" y="5295699"/>
            <a:ext cx="5054261" cy="576464"/>
          </a:xfrm>
          <a:prstGeom prst="rect">
            <a:avLst/>
          </a:prstGeom>
        </p:spPr>
        <p:txBody>
          <a:bodyPr/>
          <a:lstStyle>
            <a:lvl1pPr marL="352425" indent="-352425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13" indent="-1905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0600" indent="-88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8413" indent="-98425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33525" indent="-85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07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79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051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62325" indent="-85725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kern="0" dirty="0"/>
              <a:t>April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089810-CE22-4BC1-A978-A4BFF8AE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942" y="66260"/>
            <a:ext cx="8127187" cy="579436"/>
          </a:xfrm>
        </p:spPr>
        <p:txBody>
          <a:bodyPr/>
          <a:lstStyle/>
          <a:p>
            <a:r>
              <a:rPr lang="nl-NL" sz="2400" dirty="0"/>
              <a:t>Stelling: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F6671A1-A0A2-4D07-84BD-B3F89C1CBD66}"/>
              </a:ext>
            </a:extLst>
          </p:cNvPr>
          <p:cNvSpPr/>
          <p:nvPr/>
        </p:nvSpPr>
        <p:spPr bwMode="auto">
          <a:xfrm>
            <a:off x="4479235" y="3922643"/>
            <a:ext cx="463826" cy="172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BAE81C7-7444-4F83-AFA9-56E084E9C6BF}"/>
              </a:ext>
            </a:extLst>
          </p:cNvPr>
          <p:cNvSpPr txBox="1"/>
          <p:nvPr/>
        </p:nvSpPr>
        <p:spPr>
          <a:xfrm>
            <a:off x="569843" y="1563757"/>
            <a:ext cx="9131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De grootste financiële zekerheid is kunnen blijven werken tot aan je AOW.</a:t>
            </a:r>
          </a:p>
          <a:p>
            <a:endParaRPr lang="nl-NL" sz="2000" dirty="0"/>
          </a:p>
          <a:p>
            <a:r>
              <a:rPr lang="nl-NL" sz="2000" dirty="0"/>
              <a:t>Eens/niet eens</a:t>
            </a:r>
          </a:p>
        </p:txBody>
      </p:sp>
    </p:spTree>
    <p:extLst>
      <p:ext uri="{BB962C8B-B14F-4D97-AF65-F5344CB8AC3E}">
        <p14:creationId xmlns:p14="http://schemas.microsoft.com/office/powerpoint/2010/main" val="141113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089810-CE22-4BC1-A978-A4BFF8AE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942" y="66260"/>
            <a:ext cx="8127187" cy="579436"/>
          </a:xfrm>
        </p:spPr>
        <p:txBody>
          <a:bodyPr/>
          <a:lstStyle/>
          <a:p>
            <a:r>
              <a:rPr lang="nl-NL" sz="2400" dirty="0"/>
              <a:t>Wat kun je doen?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F6671A1-A0A2-4D07-84BD-B3F89C1CBD66}"/>
              </a:ext>
            </a:extLst>
          </p:cNvPr>
          <p:cNvSpPr/>
          <p:nvPr/>
        </p:nvSpPr>
        <p:spPr bwMode="auto">
          <a:xfrm>
            <a:off x="4479235" y="3922643"/>
            <a:ext cx="463826" cy="172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AB0D489-28B3-42CE-BD1E-C5C0F329E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941" y="745210"/>
            <a:ext cx="6175718" cy="488186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160B094-EFD1-4F6F-A2CF-C8E762FF0A4D}"/>
              </a:ext>
            </a:extLst>
          </p:cNvPr>
          <p:cNvSpPr txBox="1"/>
          <p:nvPr/>
        </p:nvSpPr>
        <p:spPr>
          <a:xfrm>
            <a:off x="1547446" y="6231988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Bron: DISC van Dona</a:t>
            </a:r>
          </a:p>
        </p:txBody>
      </p:sp>
    </p:spTree>
    <p:extLst>
      <p:ext uri="{BB962C8B-B14F-4D97-AF65-F5344CB8AC3E}">
        <p14:creationId xmlns:p14="http://schemas.microsoft.com/office/powerpoint/2010/main" val="237774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089810-CE22-4BC1-A978-A4BFF8AE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942" y="66260"/>
            <a:ext cx="8127187" cy="579436"/>
          </a:xfrm>
        </p:spPr>
        <p:txBody>
          <a:bodyPr/>
          <a:lstStyle/>
          <a:p>
            <a:r>
              <a:rPr lang="nl-NL" sz="2400" dirty="0"/>
              <a:t>WIA instroom naar oorzaken</a:t>
            </a:r>
            <a:br>
              <a:rPr lang="nl-NL" sz="2400" dirty="0"/>
            </a:br>
            <a:r>
              <a:rPr lang="nl-NL" sz="900" dirty="0"/>
              <a:t>bron : UWV 2018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F6671A1-A0A2-4D07-84BD-B3F89C1CBD66}"/>
              </a:ext>
            </a:extLst>
          </p:cNvPr>
          <p:cNvSpPr/>
          <p:nvPr/>
        </p:nvSpPr>
        <p:spPr bwMode="auto">
          <a:xfrm>
            <a:off x="4479235" y="3922643"/>
            <a:ext cx="463826" cy="172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7AC6239-CD64-4179-9081-6999F5506C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2197"/>
            <a:ext cx="9147669" cy="60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8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089810-CE22-4BC1-A978-A4BFF8AE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942" y="66260"/>
            <a:ext cx="8127187" cy="579436"/>
          </a:xfrm>
        </p:spPr>
        <p:txBody>
          <a:bodyPr/>
          <a:lstStyle/>
          <a:p>
            <a:r>
              <a:rPr lang="nl-NL" sz="2400" dirty="0"/>
              <a:t>Gezondheid en Vitaliteit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F6671A1-A0A2-4D07-84BD-B3F89C1CBD66}"/>
              </a:ext>
            </a:extLst>
          </p:cNvPr>
          <p:cNvSpPr/>
          <p:nvPr/>
        </p:nvSpPr>
        <p:spPr bwMode="auto">
          <a:xfrm>
            <a:off x="4479235" y="3922643"/>
            <a:ext cx="463826" cy="172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42CB9CB-DA04-4603-BFBB-2D3CF10F9888}"/>
              </a:ext>
            </a:extLst>
          </p:cNvPr>
          <p:cNvSpPr txBox="1"/>
          <p:nvPr/>
        </p:nvSpPr>
        <p:spPr>
          <a:xfrm>
            <a:off x="1814732" y="1434905"/>
            <a:ext cx="491833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Wie is verantwoordelijk voor gezondheid?</a:t>
            </a:r>
          </a:p>
          <a:p>
            <a:r>
              <a:rPr lang="nl-NL" sz="2000" dirty="0"/>
              <a:t>Wat kun je eraan doen?</a:t>
            </a:r>
          </a:p>
          <a:p>
            <a:endParaRPr lang="nl-NL" sz="2000" dirty="0"/>
          </a:p>
          <a:p>
            <a:r>
              <a:rPr lang="nl-NL" sz="2000" dirty="0"/>
              <a:t>Wie is er verantwoordelijk voor vitaliteit?</a:t>
            </a:r>
          </a:p>
          <a:p>
            <a:r>
              <a:rPr lang="nl-NL" sz="2000" dirty="0"/>
              <a:t>Wat kun je eraan doen?</a:t>
            </a:r>
          </a:p>
          <a:p>
            <a:endParaRPr lang="nl-NL" sz="2000" dirty="0"/>
          </a:p>
          <a:p>
            <a:r>
              <a:rPr lang="nl-NL" sz="2000" i="1" dirty="0"/>
              <a:t>Ontwikkelingen die we hebben: </a:t>
            </a:r>
            <a:r>
              <a:rPr lang="nl-NL" sz="2000" i="1" dirty="0" err="1"/>
              <a:t>Skelex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2949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089810-CE22-4BC1-A978-A4BFF8AE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942" y="66260"/>
            <a:ext cx="8127187" cy="579436"/>
          </a:xfrm>
        </p:spPr>
        <p:txBody>
          <a:bodyPr/>
          <a:lstStyle/>
          <a:p>
            <a:r>
              <a:rPr lang="nl-NL" sz="2400" dirty="0"/>
              <a:t>Flexibiliteit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F6671A1-A0A2-4D07-84BD-B3F89C1CBD66}"/>
              </a:ext>
            </a:extLst>
          </p:cNvPr>
          <p:cNvSpPr/>
          <p:nvPr/>
        </p:nvSpPr>
        <p:spPr bwMode="auto">
          <a:xfrm>
            <a:off x="4479235" y="3922643"/>
            <a:ext cx="463826" cy="172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D540621-0875-4B61-A387-F9471676F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060" y="987340"/>
            <a:ext cx="6181880" cy="488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96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6089810-CE22-4BC1-A978-A4BFF8AE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942" y="66260"/>
            <a:ext cx="8127187" cy="579436"/>
          </a:xfrm>
        </p:spPr>
        <p:txBody>
          <a:bodyPr/>
          <a:lstStyle/>
          <a:p>
            <a:r>
              <a:rPr lang="nl-NL" sz="2400" dirty="0"/>
              <a:t>Stelling: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F6671A1-A0A2-4D07-84BD-B3F89C1CBD66}"/>
              </a:ext>
            </a:extLst>
          </p:cNvPr>
          <p:cNvSpPr/>
          <p:nvPr/>
        </p:nvSpPr>
        <p:spPr bwMode="auto">
          <a:xfrm>
            <a:off x="4479235" y="3922643"/>
            <a:ext cx="463826" cy="1722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BAE81C7-7444-4F83-AFA9-56E084E9C6BF}"/>
              </a:ext>
            </a:extLst>
          </p:cNvPr>
          <p:cNvSpPr txBox="1"/>
          <p:nvPr/>
        </p:nvSpPr>
        <p:spPr>
          <a:xfrm>
            <a:off x="569843" y="1563757"/>
            <a:ext cx="9131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Mijn vak blijf ik altijd doen.</a:t>
            </a:r>
          </a:p>
          <a:p>
            <a:endParaRPr lang="nl-NL" sz="2000" dirty="0"/>
          </a:p>
          <a:p>
            <a:r>
              <a:rPr lang="nl-NL" sz="2000" dirty="0"/>
              <a:t>Eens/niet eens</a:t>
            </a:r>
          </a:p>
        </p:txBody>
      </p:sp>
    </p:spTree>
    <p:extLst>
      <p:ext uri="{BB962C8B-B14F-4D97-AF65-F5344CB8AC3E}">
        <p14:creationId xmlns:p14="http://schemas.microsoft.com/office/powerpoint/2010/main" val="418420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3271" y="2061275"/>
            <a:ext cx="8127187" cy="906636"/>
          </a:xfrm>
        </p:spPr>
        <p:txBody>
          <a:bodyPr/>
          <a:lstStyle/>
          <a:p>
            <a:br>
              <a:rPr lang="nl-NL" dirty="0"/>
            </a:br>
            <a:br>
              <a:rPr lang="nl-NL" dirty="0"/>
            </a:br>
            <a:r>
              <a:rPr lang="nl-NL" dirty="0"/>
              <a:t>Goede afbouw, begint met goed onderhoud..</a:t>
            </a:r>
            <a:br>
              <a:rPr lang="nl-NL" dirty="0"/>
            </a:br>
            <a:br>
              <a:rPr lang="nl-NL" dirty="0"/>
            </a:br>
            <a:r>
              <a:rPr lang="nl-NL" dirty="0"/>
              <a:t>Investeer in jezelf!</a:t>
            </a:r>
          </a:p>
        </p:txBody>
      </p:sp>
    </p:spTree>
    <p:extLst>
      <p:ext uri="{BB962C8B-B14F-4D97-AF65-F5344CB8AC3E}">
        <p14:creationId xmlns:p14="http://schemas.microsoft.com/office/powerpoint/2010/main" val="226341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 Amersfoortse">
  <a:themeElements>
    <a:clrScheme name="Amersfoortse">
      <a:dk1>
        <a:srgbClr val="000000"/>
      </a:dk1>
      <a:lt1>
        <a:srgbClr val="FFFFFF"/>
      </a:lt1>
      <a:dk2>
        <a:srgbClr val="5593C9"/>
      </a:dk2>
      <a:lt2>
        <a:srgbClr val="5E5E5E"/>
      </a:lt2>
      <a:accent1>
        <a:srgbClr val="5593C9"/>
      </a:accent1>
      <a:accent2>
        <a:srgbClr val="00A093"/>
      </a:accent2>
      <a:accent3>
        <a:srgbClr val="F39800"/>
      </a:accent3>
      <a:accent4>
        <a:srgbClr val="16232D"/>
      </a:accent4>
      <a:accent5>
        <a:srgbClr val="AAAAAA"/>
      </a:accent5>
      <a:accent6>
        <a:srgbClr val="545454"/>
      </a:accent6>
      <a:hlink>
        <a:srgbClr val="868686"/>
      </a:hlink>
      <a:folHlink>
        <a:srgbClr val="A9A9A9"/>
      </a:folHlink>
    </a:clrScheme>
    <a:fontScheme name="Amersfoortse 1">
      <a:majorFont>
        <a:latin typeface="Arial"/>
        <a:ea typeface="MS PGothic"/>
        <a:cs typeface="Arial"/>
      </a:majorFont>
      <a:minorFont>
        <a:latin typeface="Arial"/>
        <a:ea typeface="MS PGothic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mersfoortse 1 1">
        <a:dk1>
          <a:srgbClr val="000000"/>
        </a:dk1>
        <a:lt1>
          <a:srgbClr val="FFFFFF"/>
        </a:lt1>
        <a:dk2>
          <a:srgbClr val="000000"/>
        </a:dk2>
        <a:lt2>
          <a:srgbClr val="F4858E"/>
        </a:lt2>
        <a:accent1>
          <a:srgbClr val="ED125F"/>
        </a:accent1>
        <a:accent2>
          <a:srgbClr val="9283BE"/>
        </a:accent2>
        <a:accent3>
          <a:srgbClr val="FFFFFF"/>
        </a:accent3>
        <a:accent4>
          <a:srgbClr val="000000"/>
        </a:accent4>
        <a:accent5>
          <a:srgbClr val="F4AAB6"/>
        </a:accent5>
        <a:accent6>
          <a:srgbClr val="8476AC"/>
        </a:accent6>
        <a:hlink>
          <a:srgbClr val="B0ACD5"/>
        </a:hlink>
        <a:folHlink>
          <a:srgbClr val="4E20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2">
        <a:dk1>
          <a:srgbClr val="000000"/>
        </a:dk1>
        <a:lt1>
          <a:srgbClr val="FFFFFF"/>
        </a:lt1>
        <a:dk2>
          <a:srgbClr val="000000"/>
        </a:dk2>
        <a:lt2>
          <a:srgbClr val="B88866"/>
        </a:lt2>
        <a:accent1>
          <a:srgbClr val="B05120"/>
        </a:accent1>
        <a:accent2>
          <a:srgbClr val="9283BE"/>
        </a:accent2>
        <a:accent3>
          <a:srgbClr val="FFFFFF"/>
        </a:accent3>
        <a:accent4>
          <a:srgbClr val="000000"/>
        </a:accent4>
        <a:accent5>
          <a:srgbClr val="D4B3AB"/>
        </a:accent5>
        <a:accent6>
          <a:srgbClr val="8476AC"/>
        </a:accent6>
        <a:hlink>
          <a:srgbClr val="B0ACD5"/>
        </a:hlink>
        <a:folHlink>
          <a:srgbClr val="4E20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3">
        <a:dk1>
          <a:srgbClr val="000000"/>
        </a:dk1>
        <a:lt1>
          <a:srgbClr val="FFFFFF"/>
        </a:lt1>
        <a:dk2>
          <a:srgbClr val="000000"/>
        </a:dk2>
        <a:lt2>
          <a:srgbClr val="BFB5A5"/>
        </a:lt2>
        <a:accent1>
          <a:srgbClr val="B05120"/>
        </a:accent1>
        <a:accent2>
          <a:srgbClr val="9283BE"/>
        </a:accent2>
        <a:accent3>
          <a:srgbClr val="FFFFFF"/>
        </a:accent3>
        <a:accent4>
          <a:srgbClr val="000000"/>
        </a:accent4>
        <a:accent5>
          <a:srgbClr val="D4B3AB"/>
        </a:accent5>
        <a:accent6>
          <a:srgbClr val="8476AC"/>
        </a:accent6>
        <a:hlink>
          <a:srgbClr val="B0ACD5"/>
        </a:hlink>
        <a:folHlink>
          <a:srgbClr val="4E20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4">
        <a:dk1>
          <a:srgbClr val="000000"/>
        </a:dk1>
        <a:lt1>
          <a:srgbClr val="FFFFFF"/>
        </a:lt1>
        <a:dk2>
          <a:srgbClr val="000000"/>
        </a:dk2>
        <a:lt2>
          <a:srgbClr val="BFB5A5"/>
        </a:lt2>
        <a:accent1>
          <a:srgbClr val="9E907B"/>
        </a:accent1>
        <a:accent2>
          <a:srgbClr val="9283BE"/>
        </a:accent2>
        <a:accent3>
          <a:srgbClr val="FFFFFF"/>
        </a:accent3>
        <a:accent4>
          <a:srgbClr val="000000"/>
        </a:accent4>
        <a:accent5>
          <a:srgbClr val="CCC6BF"/>
        </a:accent5>
        <a:accent6>
          <a:srgbClr val="8476AC"/>
        </a:accent6>
        <a:hlink>
          <a:srgbClr val="B0ACD5"/>
        </a:hlink>
        <a:folHlink>
          <a:srgbClr val="4E20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5">
        <a:dk1>
          <a:srgbClr val="000000"/>
        </a:dk1>
        <a:lt1>
          <a:srgbClr val="FFFFFF"/>
        </a:lt1>
        <a:dk2>
          <a:srgbClr val="000000"/>
        </a:dk2>
        <a:lt2>
          <a:srgbClr val="91CD94"/>
        </a:lt2>
        <a:accent1>
          <a:srgbClr val="51B848"/>
        </a:accent1>
        <a:accent2>
          <a:srgbClr val="9283BE"/>
        </a:accent2>
        <a:accent3>
          <a:srgbClr val="FFFFFF"/>
        </a:accent3>
        <a:accent4>
          <a:srgbClr val="000000"/>
        </a:accent4>
        <a:accent5>
          <a:srgbClr val="B3D8B1"/>
        </a:accent5>
        <a:accent6>
          <a:srgbClr val="8476AC"/>
        </a:accent6>
        <a:hlink>
          <a:srgbClr val="B0ACD5"/>
        </a:hlink>
        <a:folHlink>
          <a:srgbClr val="4E20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6">
        <a:dk1>
          <a:srgbClr val="000000"/>
        </a:dk1>
        <a:lt1>
          <a:srgbClr val="FFFFFF"/>
        </a:lt1>
        <a:dk2>
          <a:srgbClr val="000000"/>
        </a:dk2>
        <a:lt2>
          <a:srgbClr val="91CE94"/>
        </a:lt2>
        <a:accent1>
          <a:srgbClr val="51B848"/>
        </a:accent1>
        <a:accent2>
          <a:srgbClr val="9283BE"/>
        </a:accent2>
        <a:accent3>
          <a:srgbClr val="FFFFFF"/>
        </a:accent3>
        <a:accent4>
          <a:srgbClr val="000000"/>
        </a:accent4>
        <a:accent5>
          <a:srgbClr val="B3D8B1"/>
        </a:accent5>
        <a:accent6>
          <a:srgbClr val="8476AC"/>
        </a:accent6>
        <a:hlink>
          <a:srgbClr val="B0ACD5"/>
        </a:hlink>
        <a:folHlink>
          <a:srgbClr val="4E20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ersfoortse 1 8">
        <a:dk1>
          <a:srgbClr val="000000"/>
        </a:dk1>
        <a:lt1>
          <a:srgbClr val="FFFFFF"/>
        </a:lt1>
        <a:dk2>
          <a:srgbClr val="000000"/>
        </a:dk2>
        <a:lt2>
          <a:srgbClr val="5E5E5E"/>
        </a:lt2>
        <a:accent1>
          <a:srgbClr val="000000"/>
        </a:accent1>
        <a:accent2>
          <a:srgbClr val="5E5E5E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545454"/>
        </a:accent6>
        <a:hlink>
          <a:srgbClr val="868686"/>
        </a:hlink>
        <a:folHlink>
          <a:srgbClr val="A9A9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0209 PPT Amersfoortse sjabloon nieuw" id="{653F4E14-857D-4F68-A935-40C0DF785537}" vid="{1E1BEB3E-DD50-4A35-A469-EAE8867BEED7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 Amersfoortse sjabloon</Template>
  <TotalTime>0</TotalTime>
  <Words>103</Words>
  <Application>Microsoft Office PowerPoint</Application>
  <PresentationFormat>Diavoorstelling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MS PGothic</vt:lpstr>
      <vt:lpstr>Arial</vt:lpstr>
      <vt:lpstr>Times</vt:lpstr>
      <vt:lpstr>De Amersfoortse</vt:lpstr>
      <vt:lpstr>NOA;   Goede afbouw begint met goed onderhoud!</vt:lpstr>
      <vt:lpstr>Stelling:</vt:lpstr>
      <vt:lpstr>Wat kun je doen?</vt:lpstr>
      <vt:lpstr>WIA instroom naar oorzaken bron : UWV 2018</vt:lpstr>
      <vt:lpstr>Gezondheid en Vitaliteit</vt:lpstr>
      <vt:lpstr>Flexibiliteit</vt:lpstr>
      <vt:lpstr>Stelling:</vt:lpstr>
      <vt:lpstr>  Goede afbouw, begint met goed onderhoud..  Investeer in jezelf!</vt:lpstr>
    </vt:vector>
  </TitlesOfParts>
  <Company>ASR Verzekeringen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 AOV Individueel</dc:title>
  <dc:creator>Butselaar P.J. van (Petra)</dc:creator>
  <cp:lastModifiedBy>Niemeyer L.R.J.M. (Lisette)</cp:lastModifiedBy>
  <cp:revision>21</cp:revision>
  <cp:lastPrinted>2019-03-21T08:37:19Z</cp:lastPrinted>
  <dcterms:created xsi:type="dcterms:W3CDTF">2019-02-05T13:50:48Z</dcterms:created>
  <dcterms:modified xsi:type="dcterms:W3CDTF">2019-03-21T08:38:27Z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jabloonVersieDatum">
    <vt:filetime>2014-02-05T23:00:00Z</vt:filetime>
  </property>
</Properties>
</file>